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8" r:id="rId2"/>
    <p:sldId id="299" r:id="rId3"/>
    <p:sldId id="256" r:id="rId4"/>
    <p:sldId id="257" r:id="rId5"/>
    <p:sldId id="329" r:id="rId6"/>
    <p:sldId id="330" r:id="rId7"/>
    <p:sldId id="331" r:id="rId8"/>
    <p:sldId id="332" r:id="rId9"/>
    <p:sldId id="333" r:id="rId10"/>
    <p:sldId id="334" r:id="rId11"/>
  </p:sldIdLst>
  <p:sldSz cx="9144000" cy="6858000" type="screen4x3"/>
  <p:notesSz cx="6858000" cy="9144000"/>
  <p:defaultTextStyle>
    <a:defPPr>
      <a:defRPr lang="zh-TW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FFCC66"/>
    <a:srgbClr val="FFFF99"/>
    <a:srgbClr val="FF9933"/>
    <a:srgbClr val="3333CC"/>
    <a:srgbClr val="FFFF00"/>
    <a:srgbClr val="FFCCFF"/>
    <a:srgbClr val="00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14" autoAdjust="0"/>
    <p:restoredTop sz="94683" autoAdjust="0"/>
  </p:normalViewPr>
  <p:slideViewPr>
    <p:cSldViewPr>
      <p:cViewPr varScale="1">
        <p:scale>
          <a:sx n="68" d="100"/>
          <a:sy n="68" d="100"/>
        </p:scale>
        <p:origin x="-558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B4C1A1-00AA-4D0A-969F-1254CDE294DA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9F1AA5-4A51-4795-9105-75B1959A5A22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57023B-B1CD-4FC2-BFBA-64FD502658A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2C3135-1CD1-496A-AFBB-03700DB01AB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7B424C-0142-4CA9-9F04-CECB9F09AF0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F446C6-86C1-4AFC-AE39-3BC61030682D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08828B-CC46-45E3-9D5C-432E4A7785B2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644BA4-6055-4C0D-89DF-62A5AAF0712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84473C-96C6-43B6-87A3-5793EEE514F1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3946FD-26AC-4BD0-948A-BAFE2E03681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387A6D-3EC3-415A-8A08-9B6C0005BA7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標題，四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內容版面配置區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ACCF9B-C5D0-40E4-BB01-CEB5A1F3C81D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" Target="../slides/slide2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pitchFamily="34" charset="0"/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pitchFamily="34" charset="0"/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pitchFamily="34" charset="0"/>
                <a:ea typeface="新細明體" pitchFamily="18" charset="-120"/>
              </a:defRPr>
            </a:lvl1pPr>
          </a:lstStyle>
          <a:p>
            <a:pPr>
              <a:defRPr/>
            </a:pPr>
            <a:fld id="{92C218C9-225D-48D6-BC1E-2258BA98A0C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  <p:pic>
        <p:nvPicPr>
          <p:cNvPr id="1031" name="Picture 8" descr="國文9年級"/>
          <p:cNvPicPr>
            <a:picLocks noChangeAspect="1" noChangeArrowheads="1"/>
          </p:cNvPicPr>
          <p:nvPr userDrawn="1"/>
        </p:nvPicPr>
        <p:blipFill>
          <a:blip r:embed="rId14"/>
          <a:srcRect/>
          <a:stretch>
            <a:fillRect/>
          </a:stretch>
        </p:blipFill>
        <p:spPr bwMode="auto">
          <a:xfrm>
            <a:off x="0" y="0"/>
            <a:ext cx="9144000" cy="685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3" name="Rectangle 9">
            <a:hlinkClick r:id="" action="ppaction://hlinkshowjump?jump=previousslide"/>
          </p:cNvPr>
          <p:cNvSpPr>
            <a:spLocks noChangeArrowheads="1"/>
          </p:cNvSpPr>
          <p:nvPr userDrawn="1"/>
        </p:nvSpPr>
        <p:spPr bwMode="auto">
          <a:xfrm>
            <a:off x="6705600" y="6172200"/>
            <a:ext cx="838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zh-TW" altLang="en-US">
              <a:latin typeface="Arial" pitchFamily="34" charset="0"/>
              <a:ea typeface="新細明體" pitchFamily="18" charset="-120"/>
            </a:endParaRPr>
          </a:p>
        </p:txBody>
      </p:sp>
      <p:sp>
        <p:nvSpPr>
          <p:cNvPr id="1034" name="Rectangle 10">
            <a:hlinkClick r:id="" action="ppaction://hlinkshowjump?jump=nextslide"/>
          </p:cNvPr>
          <p:cNvSpPr>
            <a:spLocks noChangeArrowheads="1"/>
          </p:cNvSpPr>
          <p:nvPr userDrawn="1"/>
        </p:nvSpPr>
        <p:spPr bwMode="auto">
          <a:xfrm>
            <a:off x="8305800" y="6172200"/>
            <a:ext cx="838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zh-TW" altLang="en-US">
              <a:latin typeface="Arial" pitchFamily="34" charset="0"/>
              <a:ea typeface="新細明體" pitchFamily="18" charset="-120"/>
            </a:endParaRPr>
          </a:p>
        </p:txBody>
      </p:sp>
      <p:sp>
        <p:nvSpPr>
          <p:cNvPr id="1035" name="Rectangle 11">
            <a:hlinkClick r:id="rId15" action="ppaction://hlinksldjump"/>
          </p:cNvPr>
          <p:cNvSpPr>
            <a:spLocks noChangeArrowheads="1"/>
          </p:cNvSpPr>
          <p:nvPr userDrawn="1"/>
        </p:nvSpPr>
        <p:spPr bwMode="auto">
          <a:xfrm>
            <a:off x="7620000" y="6172200"/>
            <a:ext cx="609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zh-TW" altLang="en-US">
              <a:latin typeface="Arial" pitchFamily="34" charset="0"/>
              <a:ea typeface="新細明體" pitchFamily="18" charset="-120"/>
            </a:endParaRPr>
          </a:p>
        </p:txBody>
      </p:sp>
      <p:sp>
        <p:nvSpPr>
          <p:cNvPr id="1036" name="AutoShape 12">
            <a:hlinkClick r:id="" action="ppaction://hlinkshowjump?jump=endshow"/>
          </p:cNvPr>
          <p:cNvSpPr>
            <a:spLocks noChangeArrowheads="1"/>
          </p:cNvSpPr>
          <p:nvPr userDrawn="1"/>
        </p:nvSpPr>
        <p:spPr bwMode="auto">
          <a:xfrm>
            <a:off x="8534400" y="152400"/>
            <a:ext cx="381000" cy="381000"/>
          </a:xfrm>
          <a:prstGeom prst="flowChartSummingJunction">
            <a:avLst/>
          </a:prstGeom>
          <a:solidFill>
            <a:srgbClr val="99CCFF"/>
          </a:solidFill>
          <a:ln w="25400">
            <a:solidFill>
              <a:srgbClr val="3366FF"/>
            </a:solidFill>
            <a:round/>
            <a:headEnd/>
            <a:tailEnd/>
          </a:ln>
          <a:effectLst>
            <a:outerShdw dist="17961" dir="27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defRPr/>
            </a:pPr>
            <a:endParaRPr lang="zh-TW" altLang="en-US">
              <a:latin typeface="Arial" pitchFamily="34" charset="0"/>
              <a:ea typeface="新細明體" pitchFamily="18" charset="-12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9" r:id="rId2"/>
    <p:sldLayoutId id="2147483658" r:id="rId3"/>
    <p:sldLayoutId id="2147483657" r:id="rId4"/>
    <p:sldLayoutId id="2147483656" r:id="rId5"/>
    <p:sldLayoutId id="2147483655" r:id="rId6"/>
    <p:sldLayoutId id="2147483654" r:id="rId7"/>
    <p:sldLayoutId id="2147483653" r:id="rId8"/>
    <p:sldLayoutId id="2147483652" r:id="rId9"/>
    <p:sldLayoutId id="2147483651" r:id="rId10"/>
    <p:sldLayoutId id="2147483650" r:id="rId11"/>
    <p:sldLayoutId id="2147483649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新細明體" pitchFamily="18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新細明體" pitchFamily="18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新細明體" pitchFamily="18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新細明體" pitchFamily="18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新細明體" pitchFamily="18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Picture 2" descr="9年級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8" name="Text Box 5"/>
          <p:cNvSpPr txBox="1">
            <a:spLocks noChangeArrowheads="1"/>
          </p:cNvSpPr>
          <p:nvPr/>
        </p:nvSpPr>
        <p:spPr bwMode="auto">
          <a:xfrm>
            <a:off x="4830763" y="1066800"/>
            <a:ext cx="2928937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eaVert">
            <a:spAutoFit/>
          </a:bodyPr>
          <a:lstStyle/>
          <a:p>
            <a:pPr>
              <a:spcBef>
                <a:spcPct val="50000"/>
              </a:spcBef>
            </a:pPr>
            <a:r>
              <a:rPr lang="zh-TW" altLang="en-US" sz="4000">
                <a:solidFill>
                  <a:srgbClr val="CC0066"/>
                </a:solidFill>
                <a:latin typeface="標楷體" pitchFamily="65" charset="-120"/>
                <a:ea typeface="標楷體" pitchFamily="65" charset="-120"/>
              </a:rPr>
              <a:t>詞選</a:t>
            </a:r>
          </a:p>
          <a:p>
            <a:r>
              <a:rPr lang="zh-TW" altLang="en-US" sz="3200">
                <a:ea typeface="標楷體" pitchFamily="65" charset="-120"/>
              </a:rPr>
              <a:t>（</a:t>
            </a:r>
            <a:r>
              <a:rPr lang="zh-TW" altLang="en-US" sz="3200">
                <a:latin typeface="標楷體" pitchFamily="65" charset="-120"/>
                <a:ea typeface="標楷體" pitchFamily="65" charset="-120"/>
              </a:rPr>
              <a:t>一）虞美人</a:t>
            </a:r>
            <a:r>
              <a:rPr lang="zh-TW" altLang="en-US" sz="3600">
                <a:latin typeface="標楷體" pitchFamily="65" charset="-120"/>
                <a:ea typeface="標楷體" pitchFamily="65" charset="-120"/>
              </a:rPr>
              <a:t>	    　　　　　　　        </a:t>
            </a:r>
            <a:br>
              <a:rPr lang="zh-TW" altLang="en-US" sz="3600">
                <a:latin typeface="標楷體" pitchFamily="65" charset="-120"/>
                <a:ea typeface="標楷體" pitchFamily="65" charset="-120"/>
              </a:rPr>
            </a:br>
            <a:r>
              <a:rPr lang="zh-TW" altLang="en-US" sz="3600">
                <a:latin typeface="標楷體" pitchFamily="65" charset="-120"/>
                <a:ea typeface="標楷體" pitchFamily="65" charset="-120"/>
              </a:rPr>
              <a:t>                </a:t>
            </a:r>
            <a:r>
              <a:rPr lang="zh-TW" altLang="en-US" sz="2800" b="1">
                <a:solidFill>
                  <a:schemeClr val="accent2"/>
                </a:solidFill>
                <a:latin typeface="標楷體" pitchFamily="65" charset="-120"/>
                <a:ea typeface="標楷體" pitchFamily="65" charset="-120"/>
              </a:rPr>
              <a:t>李　煜</a:t>
            </a:r>
          </a:p>
          <a:p>
            <a:r>
              <a:rPr lang="zh-TW" altLang="en-US" sz="3200">
                <a:latin typeface="標楷體" pitchFamily="65" charset="-120"/>
                <a:ea typeface="標楷體" pitchFamily="65" charset="-120"/>
              </a:rPr>
              <a:t>（二）南鄉子</a:t>
            </a:r>
            <a:r>
              <a:rPr lang="zh-TW" altLang="en-US" sz="2400">
                <a:latin typeface="標楷體" pitchFamily="65" charset="-120"/>
                <a:ea typeface="標楷體" pitchFamily="65" charset="-120"/>
              </a:rPr>
              <a:t>登京口北固亭有懷</a:t>
            </a:r>
          </a:p>
          <a:p>
            <a:r>
              <a:rPr lang="zh-TW" altLang="en-US" sz="3600">
                <a:latin typeface="標楷體" pitchFamily="65" charset="-120"/>
                <a:ea typeface="標楷體" pitchFamily="65" charset="-120"/>
              </a:rPr>
              <a:t>                </a:t>
            </a:r>
            <a:r>
              <a:rPr lang="zh-TW" altLang="en-US" sz="2800" b="1">
                <a:solidFill>
                  <a:schemeClr val="accent2"/>
                </a:solidFill>
                <a:latin typeface="標楷體" pitchFamily="65" charset="-120"/>
                <a:ea typeface="標楷體" pitchFamily="65" charset="-120"/>
              </a:rPr>
              <a:t>辛棄疾</a:t>
            </a:r>
            <a:r>
              <a:rPr lang="zh-TW" altLang="en-US" sz="3600"/>
              <a:t> </a:t>
            </a:r>
            <a:r>
              <a:rPr lang="zh-TW" altLang="en-US" sz="2800">
                <a:latin typeface="標楷體" pitchFamily="65" charset="-120"/>
                <a:ea typeface="標楷體" pitchFamily="65" charset="-120"/>
              </a:rPr>
              <a:t> </a:t>
            </a:r>
          </a:p>
        </p:txBody>
      </p:sp>
      <p:pic>
        <p:nvPicPr>
          <p:cNvPr id="14339" name="Picture 9" descr="下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70875" y="6251575"/>
            <a:ext cx="822325" cy="59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0" name="Picture 10" descr="9上虞美人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1066800"/>
            <a:ext cx="25146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4283" name="AutoShape 11">
            <a:hlinkClick r:id="" action="ppaction://hlinkshowjump?jump=endshow"/>
          </p:cNvPr>
          <p:cNvSpPr>
            <a:spLocks noChangeArrowheads="1"/>
          </p:cNvSpPr>
          <p:nvPr/>
        </p:nvSpPr>
        <p:spPr bwMode="auto">
          <a:xfrm>
            <a:off x="8534400" y="152400"/>
            <a:ext cx="381000" cy="381000"/>
          </a:xfrm>
          <a:prstGeom prst="flowChartSummingJunction">
            <a:avLst/>
          </a:prstGeom>
          <a:solidFill>
            <a:srgbClr val="99CCFF"/>
          </a:solidFill>
          <a:ln w="25400">
            <a:solidFill>
              <a:srgbClr val="3366FF"/>
            </a:solidFill>
            <a:round/>
            <a:headEnd/>
            <a:tailEnd/>
          </a:ln>
          <a:effectLst>
            <a:outerShdw dist="17961" dir="27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defRPr/>
            </a:pPr>
            <a:endParaRPr lang="zh-TW" altLang="en-US">
              <a:latin typeface="Arial" pitchFamily="34" charset="0"/>
              <a:ea typeface="新細明體" pitchFamily="18" charset="-120"/>
            </a:endParaRPr>
          </a:p>
        </p:txBody>
      </p:sp>
      <p:grpSp>
        <p:nvGrpSpPr>
          <p:cNvPr id="14342" name="Group 12"/>
          <p:cNvGrpSpPr>
            <a:grpSpLocks/>
          </p:cNvGrpSpPr>
          <p:nvPr/>
        </p:nvGrpSpPr>
        <p:grpSpPr bwMode="auto">
          <a:xfrm>
            <a:off x="8142288" y="1219200"/>
            <a:ext cx="620712" cy="2003425"/>
            <a:chOff x="5129" y="768"/>
            <a:chExt cx="391" cy="1262"/>
          </a:xfrm>
        </p:grpSpPr>
        <p:sp>
          <p:nvSpPr>
            <p:cNvPr id="14343" name="Oval 13"/>
            <p:cNvSpPr>
              <a:spLocks noChangeArrowheads="1"/>
            </p:cNvSpPr>
            <p:nvPr/>
          </p:nvSpPr>
          <p:spPr bwMode="auto">
            <a:xfrm>
              <a:off x="5136" y="768"/>
              <a:ext cx="384" cy="384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rgbClr val="FFCC6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zh-TW" altLang="en-US" sz="3600">
                  <a:ea typeface="標楷體" pitchFamily="65" charset="-120"/>
                </a:rPr>
                <a:t>第</a:t>
              </a:r>
            </a:p>
          </p:txBody>
        </p:sp>
        <p:sp>
          <p:nvSpPr>
            <p:cNvPr id="14344" name="Oval 14"/>
            <p:cNvSpPr>
              <a:spLocks noChangeArrowheads="1"/>
            </p:cNvSpPr>
            <p:nvPr/>
          </p:nvSpPr>
          <p:spPr bwMode="auto">
            <a:xfrm>
              <a:off x="5136" y="1188"/>
              <a:ext cx="384" cy="384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rgbClr val="FFCC6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zh-TW" altLang="en-US" sz="3600">
                  <a:ea typeface="標楷體" pitchFamily="65" charset="-120"/>
                </a:rPr>
                <a:t>九</a:t>
              </a:r>
            </a:p>
          </p:txBody>
        </p:sp>
        <p:sp>
          <p:nvSpPr>
            <p:cNvPr id="14345" name="Oval 15"/>
            <p:cNvSpPr>
              <a:spLocks noChangeArrowheads="1"/>
            </p:cNvSpPr>
            <p:nvPr/>
          </p:nvSpPr>
          <p:spPr bwMode="auto">
            <a:xfrm>
              <a:off x="5129" y="1646"/>
              <a:ext cx="384" cy="384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rgbClr val="FFCC6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zh-TW" altLang="en-US" sz="3600">
                  <a:ea typeface="標楷體" pitchFamily="65" charset="-120"/>
                </a:rPr>
                <a:t>課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AutoShape 2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8210550" y="1828800"/>
            <a:ext cx="609600" cy="3505200"/>
          </a:xfrm>
          <a:prstGeom prst="roundRect">
            <a:avLst>
              <a:gd name="adj" fmla="val 16667"/>
            </a:avLst>
          </a:prstGeom>
          <a:solidFill>
            <a:srgbClr val="FF99CC"/>
          </a:solidFill>
          <a:ln w="9525">
            <a:noFill/>
            <a:round/>
            <a:headEnd/>
            <a:tailEnd/>
          </a:ln>
          <a:effectLst>
            <a:prstShdw prst="shdw17" dist="17961" dir="2700000">
              <a:srgbClr val="995C7A"/>
            </a:prstShdw>
          </a:effectLst>
        </p:spPr>
        <p:txBody>
          <a:bodyPr vert="eaVert" wrap="none" anchor="ctr"/>
          <a:lstStyle/>
          <a:p>
            <a:pPr algn="ctr"/>
            <a:r>
              <a:rPr lang="zh-TW" altLang="en-US" sz="3200">
                <a:ea typeface="標楷體" pitchFamily="65" charset="-120"/>
              </a:rPr>
              <a:t>學習重點</a:t>
            </a:r>
          </a:p>
        </p:txBody>
      </p:sp>
      <p:sp>
        <p:nvSpPr>
          <p:cNvPr id="15362" name="AutoShape 28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7448550" y="1828800"/>
            <a:ext cx="609600" cy="3505200"/>
          </a:xfrm>
          <a:prstGeom prst="roundRect">
            <a:avLst>
              <a:gd name="adj" fmla="val 16667"/>
            </a:avLst>
          </a:prstGeom>
          <a:solidFill>
            <a:srgbClr val="FF99CC"/>
          </a:solidFill>
          <a:ln w="9525">
            <a:noFill/>
            <a:round/>
            <a:headEnd/>
            <a:tailEnd/>
          </a:ln>
          <a:effectLst>
            <a:prstShdw prst="shdw17" dist="17961" dir="2700000">
              <a:srgbClr val="995C7A"/>
            </a:prstShdw>
          </a:effectLst>
        </p:spPr>
        <p:txBody>
          <a:bodyPr vert="eaVert" wrap="none" anchor="ctr"/>
          <a:lstStyle/>
          <a:p>
            <a:pPr algn="ctr"/>
            <a:r>
              <a:rPr lang="zh-TW" altLang="en-US" sz="3200">
                <a:ea typeface="標楷體" pitchFamily="65" charset="-120"/>
              </a:rPr>
              <a:t>課前預習</a:t>
            </a:r>
          </a:p>
        </p:txBody>
      </p:sp>
      <p:sp>
        <p:nvSpPr>
          <p:cNvPr id="15363" name="AutoShape 29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4500563" y="1484313"/>
            <a:ext cx="533400" cy="1676400"/>
          </a:xfrm>
          <a:prstGeom prst="roundRect">
            <a:avLst>
              <a:gd name="adj" fmla="val 16667"/>
            </a:avLst>
          </a:prstGeom>
          <a:solidFill>
            <a:srgbClr val="CC99FF"/>
          </a:solidFill>
          <a:ln w="9525">
            <a:noFill/>
            <a:round/>
            <a:headEnd/>
            <a:tailEnd/>
          </a:ln>
          <a:effectLst>
            <a:prstShdw prst="shdw17" dist="17961" dir="2700000">
              <a:srgbClr val="7A5C99"/>
            </a:prstShdw>
          </a:effectLst>
        </p:spPr>
        <p:txBody>
          <a:bodyPr vert="eaVert" wrap="none" anchor="ctr"/>
          <a:lstStyle/>
          <a:p>
            <a:pPr algn="ctr"/>
            <a:r>
              <a:rPr lang="zh-TW" altLang="en-US" sz="3200">
                <a:ea typeface="標楷體" pitchFamily="65" charset="-120"/>
              </a:rPr>
              <a:t>課文注釋</a:t>
            </a:r>
          </a:p>
        </p:txBody>
      </p:sp>
      <p:sp>
        <p:nvSpPr>
          <p:cNvPr id="15364" name="AutoShape 30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1258888" y="1844675"/>
            <a:ext cx="609600" cy="3505200"/>
          </a:xfrm>
          <a:prstGeom prst="roundRect">
            <a:avLst>
              <a:gd name="adj" fmla="val 16667"/>
            </a:avLst>
          </a:prstGeom>
          <a:solidFill>
            <a:srgbClr val="FF99CC"/>
          </a:solidFill>
          <a:ln w="9525">
            <a:noFill/>
            <a:round/>
            <a:headEnd/>
            <a:tailEnd/>
          </a:ln>
          <a:effectLst>
            <a:prstShdw prst="shdw17" dist="17961" dir="2700000">
              <a:srgbClr val="995C7A"/>
            </a:prstShdw>
          </a:effectLst>
        </p:spPr>
        <p:txBody>
          <a:bodyPr vert="eaVert" wrap="none" anchor="ctr"/>
          <a:lstStyle/>
          <a:p>
            <a:pPr algn="ctr"/>
            <a:r>
              <a:rPr lang="zh-TW" altLang="en-US" sz="3200">
                <a:ea typeface="標楷體" pitchFamily="65" charset="-120"/>
              </a:rPr>
              <a:t>課外學習指引</a:t>
            </a:r>
          </a:p>
        </p:txBody>
      </p:sp>
      <p:sp>
        <p:nvSpPr>
          <p:cNvPr id="15365" name="AutoShape 33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4500563" y="3933825"/>
            <a:ext cx="533400" cy="1676400"/>
          </a:xfrm>
          <a:prstGeom prst="roundRect">
            <a:avLst>
              <a:gd name="adj" fmla="val 16667"/>
            </a:avLst>
          </a:prstGeom>
          <a:solidFill>
            <a:srgbClr val="CC99FF"/>
          </a:solidFill>
          <a:ln w="9525" algn="ctr">
            <a:noFill/>
            <a:round/>
            <a:headEnd/>
            <a:tailEnd/>
          </a:ln>
          <a:effectLst>
            <a:prstShdw prst="shdw17" dist="17961" dir="2700000">
              <a:srgbClr val="7A5C99"/>
            </a:prstShdw>
          </a:effectLst>
        </p:spPr>
        <p:txBody>
          <a:bodyPr vert="eaVert" wrap="none" anchor="ctr"/>
          <a:lstStyle/>
          <a:p>
            <a:pPr algn="ctr"/>
            <a:r>
              <a:rPr lang="zh-TW" altLang="en-US" sz="3200">
                <a:ea typeface="標楷體" pitchFamily="65" charset="-120"/>
              </a:rPr>
              <a:t>課文注釋</a:t>
            </a:r>
          </a:p>
        </p:txBody>
      </p:sp>
      <p:sp>
        <p:nvSpPr>
          <p:cNvPr id="15366" name="Text Box 34"/>
          <p:cNvSpPr txBox="1">
            <a:spLocks noChangeArrowheads="1"/>
          </p:cNvSpPr>
          <p:nvPr/>
        </p:nvSpPr>
        <p:spPr bwMode="auto">
          <a:xfrm>
            <a:off x="6418263" y="3406775"/>
            <a:ext cx="976312" cy="304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eaVert">
            <a:spAutoFit/>
          </a:bodyPr>
          <a:lstStyle/>
          <a:p>
            <a:pPr marL="1047750" indent="-1047750"/>
            <a:r>
              <a:rPr lang="zh-TW" altLang="en-US" sz="2800" b="1">
                <a:solidFill>
                  <a:srgbClr val="800080"/>
                </a:solidFill>
                <a:latin typeface="標楷體" pitchFamily="65" charset="-120"/>
                <a:ea typeface="標楷體" pitchFamily="65" charset="-120"/>
              </a:rPr>
              <a:t>（二）</a:t>
            </a:r>
            <a:r>
              <a:rPr lang="zh-TW" altLang="en-US" sz="2400" b="1">
                <a:solidFill>
                  <a:srgbClr val="800080"/>
                </a:solidFill>
                <a:latin typeface="標楷體" pitchFamily="65" charset="-120"/>
                <a:ea typeface="標楷體" pitchFamily="65" charset="-120"/>
              </a:rPr>
              <a:t>南鄉子登京口北固亭有懷</a:t>
            </a:r>
          </a:p>
        </p:txBody>
      </p:sp>
      <p:sp>
        <p:nvSpPr>
          <p:cNvPr id="15367" name="Text Box 35"/>
          <p:cNvSpPr txBox="1">
            <a:spLocks noChangeArrowheads="1"/>
          </p:cNvSpPr>
          <p:nvPr/>
        </p:nvSpPr>
        <p:spPr bwMode="auto">
          <a:xfrm>
            <a:off x="6732588" y="981075"/>
            <a:ext cx="611187" cy="231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eaVert">
            <a:spAutoFit/>
          </a:bodyPr>
          <a:lstStyle/>
          <a:p>
            <a:pPr marL="723900" indent="-723900">
              <a:spcBef>
                <a:spcPct val="50000"/>
              </a:spcBef>
            </a:pPr>
            <a:r>
              <a:rPr lang="zh-TW" altLang="en-US" sz="2800" b="1">
                <a:solidFill>
                  <a:srgbClr val="800080"/>
                </a:solidFill>
                <a:ea typeface="標楷體" pitchFamily="65" charset="-120"/>
              </a:rPr>
              <a:t>（</a:t>
            </a:r>
            <a:r>
              <a:rPr lang="zh-TW" altLang="en-US" sz="2800" b="1">
                <a:solidFill>
                  <a:srgbClr val="800080"/>
                </a:solidFill>
                <a:latin typeface="標楷體" pitchFamily="65" charset="-120"/>
                <a:ea typeface="標楷體" pitchFamily="65" charset="-120"/>
              </a:rPr>
              <a:t>一）虞美人</a:t>
            </a:r>
          </a:p>
        </p:txBody>
      </p:sp>
      <p:sp>
        <p:nvSpPr>
          <p:cNvPr id="15368" name="Line 36"/>
          <p:cNvSpPr>
            <a:spLocks noChangeShapeType="1"/>
          </p:cNvSpPr>
          <p:nvPr/>
        </p:nvSpPr>
        <p:spPr bwMode="auto">
          <a:xfrm flipV="1">
            <a:off x="2916238" y="3495675"/>
            <a:ext cx="4235450" cy="4763"/>
          </a:xfrm>
          <a:prstGeom prst="line">
            <a:avLst/>
          </a:prstGeom>
          <a:noFill/>
          <a:ln w="19050">
            <a:solidFill>
              <a:srgbClr val="800080"/>
            </a:solidFill>
            <a:round/>
            <a:headEnd type="oval" w="med" len="med"/>
            <a:tailEnd type="oval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5369" name="AutoShape 37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2051050" y="1844675"/>
            <a:ext cx="609600" cy="3505200"/>
          </a:xfrm>
          <a:prstGeom prst="roundRect">
            <a:avLst>
              <a:gd name="adj" fmla="val 16667"/>
            </a:avLst>
          </a:prstGeom>
          <a:solidFill>
            <a:srgbClr val="FF99CC"/>
          </a:solidFill>
          <a:ln w="9525">
            <a:noFill/>
            <a:round/>
            <a:headEnd/>
            <a:tailEnd/>
          </a:ln>
          <a:effectLst>
            <a:prstShdw prst="shdw17" dist="17961" dir="2700000">
              <a:srgbClr val="995C7A"/>
            </a:prstShdw>
          </a:effectLst>
        </p:spPr>
        <p:txBody>
          <a:bodyPr vert="eaVert" wrap="none" anchor="ctr"/>
          <a:lstStyle/>
          <a:p>
            <a:pPr algn="ctr"/>
            <a:r>
              <a:rPr lang="zh-TW" altLang="en-US" sz="3200">
                <a:ea typeface="標楷體" pitchFamily="65" charset="-120"/>
              </a:rPr>
              <a:t>問題討論</a:t>
            </a:r>
          </a:p>
        </p:txBody>
      </p:sp>
      <p:sp>
        <p:nvSpPr>
          <p:cNvPr id="15370" name="AutoShape 38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5864225" y="1473200"/>
            <a:ext cx="508000" cy="1649413"/>
          </a:xfrm>
          <a:prstGeom prst="roundRect">
            <a:avLst>
              <a:gd name="adj" fmla="val 16667"/>
            </a:avLst>
          </a:prstGeom>
          <a:solidFill>
            <a:srgbClr val="FFCCCC"/>
          </a:solidFill>
          <a:ln w="9525">
            <a:noFill/>
            <a:round/>
            <a:headEnd/>
            <a:tailEnd/>
          </a:ln>
          <a:effectLst>
            <a:prstShdw prst="shdw17" dist="17961" dir="2700000">
              <a:srgbClr val="997A7A"/>
            </a:prstShdw>
          </a:effectLst>
        </p:spPr>
        <p:txBody>
          <a:bodyPr vert="eaVert" wrap="none" anchor="ctr"/>
          <a:lstStyle/>
          <a:p>
            <a:pPr algn="ctr"/>
            <a:r>
              <a:rPr lang="zh-TW" altLang="en-US" sz="3200">
                <a:ea typeface="標楷體" pitchFamily="65" charset="-120"/>
              </a:rPr>
              <a:t>題解</a:t>
            </a:r>
          </a:p>
        </p:txBody>
      </p:sp>
      <p:sp>
        <p:nvSpPr>
          <p:cNvPr id="55335" name="AutoShape 39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5191125" y="1471613"/>
            <a:ext cx="515938" cy="1651000"/>
          </a:xfrm>
          <a:prstGeom prst="roundRect">
            <a:avLst>
              <a:gd name="adj" fmla="val 16667"/>
            </a:avLst>
          </a:prstGeom>
          <a:solidFill>
            <a:schemeClr val="folHlink"/>
          </a:solidFill>
          <a:ln w="9525">
            <a:noFill/>
            <a:round/>
            <a:headEnd/>
            <a:tailEnd/>
          </a:ln>
          <a:effectLst>
            <a:prstShdw prst="shdw17" dist="17961" dir="2700000">
              <a:schemeClr val="folHlink">
                <a:gamma/>
                <a:shade val="60000"/>
                <a:invGamma/>
              </a:schemeClr>
            </a:prstShdw>
          </a:effectLst>
        </p:spPr>
        <p:txBody>
          <a:bodyPr vert="eaVert" wrap="none" anchor="ctr"/>
          <a:lstStyle/>
          <a:p>
            <a:pPr algn="ctr">
              <a:defRPr/>
            </a:pPr>
            <a:r>
              <a:rPr lang="zh-TW" altLang="en-US" sz="3200">
                <a:latin typeface="Arial" pitchFamily="34" charset="0"/>
                <a:ea typeface="標楷體" pitchFamily="65" charset="-120"/>
              </a:rPr>
              <a:t>作者</a:t>
            </a:r>
          </a:p>
        </p:txBody>
      </p:sp>
      <p:sp>
        <p:nvSpPr>
          <p:cNvPr id="15372" name="AutoShape 41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5857875" y="3990975"/>
            <a:ext cx="508000" cy="1649413"/>
          </a:xfrm>
          <a:prstGeom prst="roundRect">
            <a:avLst>
              <a:gd name="adj" fmla="val 16667"/>
            </a:avLst>
          </a:prstGeom>
          <a:solidFill>
            <a:srgbClr val="FFCCCC"/>
          </a:solidFill>
          <a:ln w="9525">
            <a:noFill/>
            <a:round/>
            <a:headEnd/>
            <a:tailEnd/>
          </a:ln>
          <a:effectLst>
            <a:prstShdw prst="shdw17" dist="17961" dir="2700000">
              <a:srgbClr val="997A7A"/>
            </a:prstShdw>
          </a:effectLst>
        </p:spPr>
        <p:txBody>
          <a:bodyPr vert="eaVert" wrap="none" anchor="ctr"/>
          <a:lstStyle/>
          <a:p>
            <a:pPr algn="ctr"/>
            <a:r>
              <a:rPr lang="zh-TW" altLang="en-US" sz="3200">
                <a:ea typeface="標楷體" pitchFamily="65" charset="-120"/>
              </a:rPr>
              <a:t>題解</a:t>
            </a:r>
          </a:p>
        </p:txBody>
      </p:sp>
      <p:sp>
        <p:nvSpPr>
          <p:cNvPr id="55338" name="AutoShape 42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5184775" y="3989388"/>
            <a:ext cx="515938" cy="1651000"/>
          </a:xfrm>
          <a:prstGeom prst="roundRect">
            <a:avLst>
              <a:gd name="adj" fmla="val 16667"/>
            </a:avLst>
          </a:prstGeom>
          <a:solidFill>
            <a:schemeClr val="folHlink"/>
          </a:solidFill>
          <a:ln w="9525">
            <a:noFill/>
            <a:round/>
            <a:headEnd/>
            <a:tailEnd/>
          </a:ln>
          <a:effectLst>
            <a:prstShdw prst="shdw17" dist="17961" dir="2700000">
              <a:schemeClr val="folHlink">
                <a:gamma/>
                <a:shade val="60000"/>
                <a:invGamma/>
              </a:schemeClr>
            </a:prstShdw>
          </a:effectLst>
        </p:spPr>
        <p:txBody>
          <a:bodyPr vert="eaVert" wrap="none" anchor="ctr"/>
          <a:lstStyle/>
          <a:p>
            <a:pPr algn="ctr">
              <a:defRPr/>
            </a:pPr>
            <a:r>
              <a:rPr lang="zh-TW" altLang="en-US" sz="3200">
                <a:latin typeface="Arial" pitchFamily="34" charset="0"/>
                <a:ea typeface="標楷體" pitchFamily="65" charset="-120"/>
              </a:rPr>
              <a:t>作者</a:t>
            </a:r>
          </a:p>
        </p:txBody>
      </p:sp>
      <p:sp>
        <p:nvSpPr>
          <p:cNvPr id="15374" name="AutoShape 44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468313" y="1844675"/>
            <a:ext cx="609600" cy="3505200"/>
          </a:xfrm>
          <a:prstGeom prst="roundRect">
            <a:avLst>
              <a:gd name="adj" fmla="val 16667"/>
            </a:avLst>
          </a:prstGeom>
          <a:solidFill>
            <a:srgbClr val="FF99CC"/>
          </a:solidFill>
          <a:ln w="9525">
            <a:noFill/>
            <a:round/>
            <a:headEnd/>
            <a:tailEnd/>
          </a:ln>
          <a:effectLst>
            <a:prstShdw prst="shdw17" dist="17961" dir="2700000">
              <a:srgbClr val="995C7A"/>
            </a:prstShdw>
          </a:effectLst>
        </p:spPr>
        <p:txBody>
          <a:bodyPr vert="eaVert" wrap="none" anchor="ctr"/>
          <a:lstStyle/>
          <a:p>
            <a:pPr algn="ctr"/>
            <a:r>
              <a:rPr lang="zh-TW" altLang="en-US" sz="3200">
                <a:ea typeface="標楷體" pitchFamily="65" charset="-120"/>
              </a:rPr>
              <a:t>應用練習</a:t>
            </a:r>
            <a:endParaRPr lang="zh-TW" altLang="en-US"/>
          </a:p>
        </p:txBody>
      </p:sp>
      <p:sp>
        <p:nvSpPr>
          <p:cNvPr id="15375" name="AutoShape 46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3059113" y="1484313"/>
            <a:ext cx="533400" cy="1676400"/>
          </a:xfrm>
          <a:prstGeom prst="roundRect">
            <a:avLst>
              <a:gd name="adj" fmla="val 16667"/>
            </a:avLst>
          </a:prstGeom>
          <a:solidFill>
            <a:srgbClr val="CC99FF"/>
          </a:solidFill>
          <a:ln w="9525" algn="ctr">
            <a:noFill/>
            <a:round/>
            <a:headEnd/>
            <a:tailEnd/>
          </a:ln>
          <a:effectLst>
            <a:prstShdw prst="shdw17" dist="17961" dir="2700000">
              <a:srgbClr val="7A5C99"/>
            </a:prstShdw>
          </a:effectLst>
        </p:spPr>
        <p:txBody>
          <a:bodyPr vert="eaVert" wrap="none" anchor="ctr"/>
          <a:lstStyle/>
          <a:p>
            <a:pPr algn="ctr"/>
            <a:r>
              <a:rPr lang="zh-TW" altLang="en-US" sz="3200">
                <a:ea typeface="標楷體" pitchFamily="65" charset="-120"/>
              </a:rPr>
              <a:t>課文賞析</a:t>
            </a:r>
          </a:p>
        </p:txBody>
      </p:sp>
      <p:sp>
        <p:nvSpPr>
          <p:cNvPr id="15376" name="AutoShape 47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3059113" y="3933825"/>
            <a:ext cx="533400" cy="1676400"/>
          </a:xfrm>
          <a:prstGeom prst="roundRect">
            <a:avLst>
              <a:gd name="adj" fmla="val 16667"/>
            </a:avLst>
          </a:prstGeom>
          <a:solidFill>
            <a:srgbClr val="CC99FF"/>
          </a:solidFill>
          <a:ln w="9525" algn="ctr">
            <a:noFill/>
            <a:round/>
            <a:headEnd/>
            <a:tailEnd/>
          </a:ln>
          <a:effectLst>
            <a:prstShdw prst="shdw17" dist="17961" dir="2700000">
              <a:srgbClr val="7A5C99"/>
            </a:prstShdw>
          </a:effectLst>
        </p:spPr>
        <p:txBody>
          <a:bodyPr vert="eaVert" wrap="none" anchor="ctr"/>
          <a:lstStyle/>
          <a:p>
            <a:pPr algn="ctr"/>
            <a:r>
              <a:rPr lang="zh-TW" altLang="en-US" sz="3200">
                <a:ea typeface="標楷體" pitchFamily="65" charset="-120"/>
              </a:rPr>
              <a:t>課文賞析</a:t>
            </a:r>
          </a:p>
        </p:txBody>
      </p:sp>
      <p:sp>
        <p:nvSpPr>
          <p:cNvPr id="15377" name="AutoShape 48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3779838" y="1484313"/>
            <a:ext cx="533400" cy="1676400"/>
          </a:xfrm>
          <a:prstGeom prst="roundRect">
            <a:avLst>
              <a:gd name="adj" fmla="val 16667"/>
            </a:avLst>
          </a:prstGeom>
          <a:solidFill>
            <a:srgbClr val="CC99FF"/>
          </a:solidFill>
          <a:ln w="9525">
            <a:noFill/>
            <a:round/>
            <a:headEnd/>
            <a:tailEnd/>
          </a:ln>
          <a:effectLst>
            <a:prstShdw prst="shdw17" dist="17961" dir="2700000">
              <a:srgbClr val="7A5C99"/>
            </a:prstShdw>
          </a:effectLst>
        </p:spPr>
        <p:txBody>
          <a:bodyPr vert="eaVert" wrap="none" anchor="ctr"/>
          <a:lstStyle/>
          <a:p>
            <a:pPr algn="ctr"/>
            <a:r>
              <a:rPr lang="zh-TW" altLang="en-US" sz="3200">
                <a:ea typeface="標楷體" pitchFamily="65" charset="-120"/>
              </a:rPr>
              <a:t>課文架構</a:t>
            </a:r>
          </a:p>
        </p:txBody>
      </p:sp>
      <p:sp>
        <p:nvSpPr>
          <p:cNvPr id="15378" name="AutoShape 49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3779838" y="3933825"/>
            <a:ext cx="533400" cy="1676400"/>
          </a:xfrm>
          <a:prstGeom prst="roundRect">
            <a:avLst>
              <a:gd name="adj" fmla="val 16667"/>
            </a:avLst>
          </a:prstGeom>
          <a:solidFill>
            <a:srgbClr val="CC99FF"/>
          </a:solidFill>
          <a:ln w="9525" algn="ctr">
            <a:noFill/>
            <a:round/>
            <a:headEnd/>
            <a:tailEnd/>
          </a:ln>
          <a:effectLst>
            <a:prstShdw prst="shdw17" dist="17961" dir="2700000">
              <a:srgbClr val="7A5C99"/>
            </a:prstShdw>
          </a:effectLst>
        </p:spPr>
        <p:txBody>
          <a:bodyPr vert="eaVert" wrap="none" anchor="ctr"/>
          <a:lstStyle/>
          <a:p>
            <a:pPr algn="ctr"/>
            <a:r>
              <a:rPr lang="zh-TW" altLang="en-US" sz="3200">
                <a:ea typeface="標楷體" pitchFamily="65" charset="-120"/>
              </a:rPr>
              <a:t>課文架構</a:t>
            </a:r>
          </a:p>
        </p:txBody>
      </p:sp>
    </p:spTree>
  </p:cSld>
  <p:clrMapOvr>
    <a:masterClrMapping/>
  </p:clrMapOvr>
  <p:transition>
    <p:split orient="vert" dir="in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5" name="Text Box 7"/>
          <p:cNvSpPr txBox="1">
            <a:spLocks noChangeArrowheads="1"/>
          </p:cNvSpPr>
          <p:nvPr/>
        </p:nvSpPr>
        <p:spPr bwMode="auto">
          <a:xfrm>
            <a:off x="3568700" y="1219200"/>
            <a:ext cx="428625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eaVert">
            <a:spAutoFit/>
          </a:bodyPr>
          <a:lstStyle/>
          <a:p>
            <a:pPr marL="857250" indent="-857250">
              <a:lnSpc>
                <a:spcPct val="120000"/>
              </a:lnSpc>
            </a:pPr>
            <a:r>
              <a:rPr lang="zh-TW" altLang="en-US" sz="2800">
                <a:latin typeface="標楷體" pitchFamily="65" charset="-120"/>
                <a:ea typeface="標楷體" pitchFamily="65" charset="-120"/>
              </a:rPr>
              <a:t>一、認識詞的體例與特色。</a:t>
            </a:r>
          </a:p>
          <a:p>
            <a:pPr marL="857250" indent="-857250">
              <a:lnSpc>
                <a:spcPct val="120000"/>
              </a:lnSpc>
            </a:pPr>
            <a:r>
              <a:rPr lang="zh-TW" altLang="en-US" sz="2800">
                <a:latin typeface="標楷體" pitchFamily="65" charset="-120"/>
                <a:ea typeface="標楷體" pitchFamily="65" charset="-120"/>
              </a:rPr>
              <a:t> </a:t>
            </a:r>
          </a:p>
          <a:p>
            <a:pPr marL="857250" indent="-857250">
              <a:lnSpc>
                <a:spcPct val="120000"/>
              </a:lnSpc>
            </a:pPr>
            <a:r>
              <a:rPr lang="zh-TW" altLang="en-US" sz="2800">
                <a:latin typeface="標楷體" pitchFamily="65" charset="-120"/>
                <a:ea typeface="標楷體" pitchFamily="65" charset="-120"/>
              </a:rPr>
              <a:t>二、指出詩與詞在形式上的差別。</a:t>
            </a:r>
          </a:p>
          <a:p>
            <a:pPr marL="857250" indent="-857250">
              <a:lnSpc>
                <a:spcPct val="120000"/>
              </a:lnSpc>
            </a:pPr>
            <a:r>
              <a:rPr lang="zh-TW" altLang="en-US" sz="2800">
                <a:latin typeface="標楷體" pitchFamily="65" charset="-120"/>
                <a:ea typeface="標楷體" pitchFamily="65" charset="-120"/>
              </a:rPr>
              <a:t> </a:t>
            </a:r>
          </a:p>
          <a:p>
            <a:pPr marL="857250" indent="-857250">
              <a:lnSpc>
                <a:spcPct val="120000"/>
              </a:lnSpc>
            </a:pPr>
            <a:r>
              <a:rPr lang="zh-TW" altLang="en-US" sz="2800">
                <a:latin typeface="標楷體" pitchFamily="65" charset="-120"/>
                <a:ea typeface="標楷體" pitchFamily="65" charset="-120"/>
              </a:rPr>
              <a:t>三、培養閱讀古典詩詞的興趣。</a:t>
            </a:r>
          </a:p>
          <a:p>
            <a:pPr marL="857250" indent="-857250">
              <a:lnSpc>
                <a:spcPct val="120000"/>
              </a:lnSpc>
            </a:pPr>
            <a:endParaRPr lang="en-US" altLang="zh-TW" sz="2800">
              <a:latin typeface="標楷體" pitchFamily="65" charset="-120"/>
              <a:ea typeface="標楷體" pitchFamily="65" charset="-120"/>
            </a:endParaRPr>
          </a:p>
        </p:txBody>
      </p:sp>
      <p:pic>
        <p:nvPicPr>
          <p:cNvPr id="16386" name="Picture 17" descr="標題框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BFBFB"/>
              </a:clrFrom>
              <a:clrTo>
                <a:srgbClr val="FBFBFB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885113" y="1125538"/>
            <a:ext cx="914400" cy="4776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Rectangle 18"/>
          <p:cNvSpPr>
            <a:spLocks noChangeArrowheads="1"/>
          </p:cNvSpPr>
          <p:nvPr/>
        </p:nvSpPr>
        <p:spPr bwMode="auto">
          <a:xfrm>
            <a:off x="8113713" y="2725738"/>
            <a:ext cx="533400" cy="2286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eaVert" anchor="ctr"/>
          <a:lstStyle/>
          <a:p>
            <a:pPr algn="dist"/>
            <a:r>
              <a:rPr lang="zh-TW" altLang="en-US" sz="3600">
                <a:solidFill>
                  <a:srgbClr val="000000"/>
                </a:solidFill>
                <a:ea typeface="標楷體" pitchFamily="65" charset="-120"/>
              </a:rPr>
              <a:t>學習重點</a:t>
            </a:r>
          </a:p>
        </p:txBody>
      </p:sp>
      <p:sp>
        <p:nvSpPr>
          <p:cNvPr id="16388" name="AutoShape 19"/>
          <p:cNvSpPr>
            <a:spLocks noChangeArrowheads="1"/>
          </p:cNvSpPr>
          <p:nvPr/>
        </p:nvSpPr>
        <p:spPr bwMode="auto">
          <a:xfrm>
            <a:off x="228600" y="1143000"/>
            <a:ext cx="3260725" cy="5105400"/>
          </a:xfrm>
          <a:prstGeom prst="roundRect">
            <a:avLst>
              <a:gd name="adj" fmla="val 4449"/>
            </a:avLst>
          </a:prstGeom>
          <a:solidFill>
            <a:srgbClr val="FFFF99"/>
          </a:solidFill>
          <a:ln w="28575">
            <a:solidFill>
              <a:srgbClr val="FFCC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zh-TW" altLang="zh-TW">
              <a:ea typeface="標楷體" pitchFamily="65" charset="-120"/>
            </a:endParaRPr>
          </a:p>
        </p:txBody>
      </p:sp>
      <p:sp>
        <p:nvSpPr>
          <p:cNvPr id="16389" name="Text Box 20"/>
          <p:cNvSpPr txBox="1">
            <a:spLocks noChangeArrowheads="1"/>
          </p:cNvSpPr>
          <p:nvPr/>
        </p:nvSpPr>
        <p:spPr bwMode="auto">
          <a:xfrm>
            <a:off x="212725" y="1295400"/>
            <a:ext cx="32004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eaVert">
            <a:spAutoFit/>
          </a:bodyPr>
          <a:lstStyle/>
          <a:p>
            <a:pPr marL="1047750" indent="-1047750" algn="just" eaLnBrk="0" hangingPunct="0">
              <a:spcBef>
                <a:spcPct val="20000"/>
              </a:spcBef>
            </a:pPr>
            <a:r>
              <a:rPr lang="en-US" altLang="zh-TW" sz="2600" b="1">
                <a:solidFill>
                  <a:srgbClr val="009900"/>
                </a:solidFill>
                <a:latin typeface="標楷體" pitchFamily="65" charset="-120"/>
                <a:ea typeface="標楷體" pitchFamily="65" charset="-120"/>
              </a:rPr>
              <a:t>1</a:t>
            </a:r>
            <a:r>
              <a:rPr lang="zh-TW" altLang="en-US" sz="2600" b="1">
                <a:solidFill>
                  <a:srgbClr val="009900"/>
                </a:solidFill>
                <a:latin typeface="標楷體" pitchFamily="65" charset="-120"/>
                <a:ea typeface="標楷體" pitchFamily="65" charset="-120"/>
              </a:rPr>
              <a:t>闋ㄑˋㄩㄝ：</a:t>
            </a:r>
            <a:r>
              <a:rPr lang="zh-TW" altLang="en-US" sz="2600">
                <a:latin typeface="標楷體" pitchFamily="65" charset="-120"/>
                <a:ea typeface="標楷體" pitchFamily="65" charset="-120"/>
              </a:rPr>
              <a:t>詞一首，稱一闋</a:t>
            </a:r>
            <a:endParaRPr lang="zh-TW" altLang="en-US" sz="2600" b="1">
              <a:solidFill>
                <a:srgbClr val="009900"/>
              </a:solidFill>
              <a:latin typeface="標楷體" pitchFamily="65" charset="-120"/>
              <a:ea typeface="標楷體" pitchFamily="65" charset="-120"/>
            </a:endParaRPr>
          </a:p>
          <a:p>
            <a:pPr marL="1047750" indent="-1047750" algn="just" eaLnBrk="0" hangingPunct="0">
              <a:spcBef>
                <a:spcPct val="20000"/>
              </a:spcBef>
            </a:pPr>
            <a:r>
              <a:rPr lang="en-US" altLang="zh-TW" sz="2600" b="1">
                <a:solidFill>
                  <a:srgbClr val="009900"/>
                </a:solidFill>
                <a:latin typeface="標楷體" pitchFamily="65" charset="-120"/>
                <a:ea typeface="標楷體" pitchFamily="65" charset="-120"/>
              </a:rPr>
              <a:t>2</a:t>
            </a:r>
            <a:r>
              <a:rPr lang="zh-TW" altLang="en-US" sz="2600" b="1">
                <a:solidFill>
                  <a:srgbClr val="009900"/>
                </a:solidFill>
                <a:latin typeface="標楷體" pitchFamily="65" charset="-120"/>
                <a:ea typeface="標楷體" pitchFamily="65" charset="-120"/>
              </a:rPr>
              <a:t>闕</a:t>
            </a:r>
          </a:p>
          <a:p>
            <a:pPr marL="1047750" indent="-1047750" algn="just" eaLnBrk="0" hangingPunct="0">
              <a:spcBef>
                <a:spcPct val="20000"/>
              </a:spcBef>
            </a:pPr>
            <a:r>
              <a:rPr lang="zh-TW" altLang="en-US" sz="2600">
                <a:latin typeface="標楷體" pitchFamily="65" charset="-120"/>
                <a:ea typeface="標楷體" pitchFamily="65" charset="-120"/>
              </a:rPr>
              <a:t>  </a:t>
            </a:r>
            <a:r>
              <a:rPr lang="en-US" altLang="zh-TW" sz="2600">
                <a:latin typeface="標楷體" pitchFamily="65" charset="-120"/>
                <a:ea typeface="標楷體" pitchFamily="65" charset="-120"/>
              </a:rPr>
              <a:t>(1)</a:t>
            </a:r>
            <a:r>
              <a:rPr lang="zh-TW" altLang="en-US" sz="2600">
                <a:latin typeface="標楷體" pitchFamily="65" charset="-120"/>
                <a:ea typeface="標楷體" pitchFamily="65" charset="-120"/>
              </a:rPr>
              <a:t>ㄑˋㄩㄝ：泛指帝王居住的地方。如：宮闕。</a:t>
            </a:r>
          </a:p>
          <a:p>
            <a:pPr marL="1047750" indent="-1047750" algn="just" eaLnBrk="0" hangingPunct="0">
              <a:spcBef>
                <a:spcPct val="20000"/>
              </a:spcBef>
            </a:pPr>
            <a:r>
              <a:rPr lang="zh-TW" altLang="en-US" sz="2600">
                <a:latin typeface="標楷體" pitchFamily="65" charset="-120"/>
                <a:ea typeface="標楷體" pitchFamily="65" charset="-120"/>
              </a:rPr>
              <a:t>  </a:t>
            </a:r>
            <a:r>
              <a:rPr lang="en-US" altLang="zh-TW" sz="2600">
                <a:latin typeface="標楷體" pitchFamily="65" charset="-120"/>
                <a:ea typeface="標楷體" pitchFamily="65" charset="-120"/>
              </a:rPr>
              <a:t>(2)</a:t>
            </a:r>
            <a:r>
              <a:rPr lang="zh-TW" altLang="en-US" sz="2600">
                <a:latin typeface="標楷體" pitchFamily="65" charset="-120"/>
                <a:ea typeface="標楷體" pitchFamily="65" charset="-120"/>
              </a:rPr>
              <a:t>ㄑㄩㄝ：殘缺的，同</a:t>
            </a:r>
            <a:r>
              <a:rPr lang="en-US" altLang="zh-TW" sz="2600">
                <a:latin typeface="標楷體" pitchFamily="65" charset="-120"/>
                <a:ea typeface="標楷體" pitchFamily="65" charset="-120"/>
              </a:rPr>
              <a:t>﹁</a:t>
            </a:r>
            <a:r>
              <a:rPr lang="zh-TW" altLang="en-US" sz="2600">
                <a:latin typeface="標楷體" pitchFamily="65" charset="-120"/>
                <a:ea typeface="標楷體" pitchFamily="65" charset="-120"/>
              </a:rPr>
              <a:t>缺</a:t>
            </a:r>
            <a:r>
              <a:rPr lang="en-US" altLang="zh-TW" sz="2600">
                <a:latin typeface="標楷體" pitchFamily="65" charset="-120"/>
                <a:ea typeface="標楷體" pitchFamily="65" charset="-120"/>
              </a:rPr>
              <a:t>﹂</a:t>
            </a:r>
            <a:r>
              <a:rPr lang="zh-TW" altLang="en-US" sz="2600">
                <a:latin typeface="標楷體" pitchFamily="65" charset="-120"/>
                <a:ea typeface="標楷體" pitchFamily="65" charset="-120"/>
              </a:rPr>
              <a:t>。如：闕文、拾遺補闕。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0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ext Box 4"/>
          <p:cNvSpPr txBox="1">
            <a:spLocks noChangeArrowheads="1"/>
          </p:cNvSpPr>
          <p:nvPr/>
        </p:nvSpPr>
        <p:spPr bwMode="auto">
          <a:xfrm>
            <a:off x="508000" y="1139825"/>
            <a:ext cx="7504113" cy="5119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eaVert">
            <a:spAutoFit/>
          </a:bodyPr>
          <a:lstStyle/>
          <a:p>
            <a:pPr algn="just" hangingPunct="0"/>
            <a:r>
              <a:rPr lang="en-US" altLang="zh-TW" sz="2500" b="1">
                <a:solidFill>
                  <a:srgbClr val="996633"/>
                </a:solidFill>
                <a:latin typeface="標楷體" pitchFamily="65" charset="-120"/>
                <a:ea typeface="標楷體" pitchFamily="65" charset="-120"/>
                <a:sym typeface="Wingdings 2" pitchFamily="18" charset="2"/>
              </a:rPr>
              <a:t></a:t>
            </a:r>
            <a:r>
              <a:rPr lang="zh-TW" altLang="en-US" sz="3200" b="1">
                <a:solidFill>
                  <a:srgbClr val="996633"/>
                </a:solidFill>
                <a:ea typeface="標楷體" pitchFamily="65" charset="-120"/>
              </a:rPr>
              <a:t>詞體簡介</a:t>
            </a:r>
            <a:r>
              <a:rPr lang="zh-TW" altLang="en-US" sz="2800">
                <a:latin typeface="標楷體" pitchFamily="65" charset="-120"/>
                <a:ea typeface="標楷體" pitchFamily="65" charset="-120"/>
              </a:rPr>
              <a:t>　　</a:t>
            </a:r>
          </a:p>
          <a:p>
            <a:pPr algn="just" hangingPunct="0"/>
            <a:r>
              <a:rPr lang="zh-TW" altLang="en-US" sz="2800">
                <a:latin typeface="標楷體" pitchFamily="65" charset="-120"/>
                <a:ea typeface="標楷體" pitchFamily="65" charset="-120"/>
              </a:rPr>
              <a:t>    詞由詩發展而來，又名「</a:t>
            </a:r>
            <a:r>
              <a:rPr lang="zh-TW" altLang="en-US" sz="2800" b="1">
                <a:latin typeface="標楷體" pitchFamily="65" charset="-120"/>
                <a:ea typeface="標楷體" pitchFamily="65" charset="-120"/>
              </a:rPr>
              <a:t>詩餘</a:t>
            </a:r>
            <a:r>
              <a:rPr lang="zh-TW" altLang="en-US" sz="2800">
                <a:latin typeface="標楷體" pitchFamily="65" charset="-120"/>
                <a:ea typeface="標楷體" pitchFamily="65" charset="-120"/>
              </a:rPr>
              <a:t>」。就形式而言，由於句子大多長短不一，所以也叫「</a:t>
            </a:r>
            <a:r>
              <a:rPr lang="zh-TW" altLang="en-US" sz="2800" b="1">
                <a:latin typeface="標楷體" pitchFamily="65" charset="-120"/>
                <a:ea typeface="標楷體" pitchFamily="65" charset="-120"/>
              </a:rPr>
              <a:t>長短句</a:t>
            </a:r>
            <a:r>
              <a:rPr lang="zh-TW" altLang="en-US" sz="2800">
                <a:latin typeface="標楷體" pitchFamily="65" charset="-120"/>
                <a:ea typeface="標楷體" pitchFamily="65" charset="-120"/>
              </a:rPr>
              <a:t>」。詞一首稱作「</a:t>
            </a:r>
            <a:r>
              <a:rPr lang="zh-TW" altLang="en-US" sz="2800" b="1">
                <a:latin typeface="標楷體" pitchFamily="65" charset="-120"/>
                <a:ea typeface="標楷體" pitchFamily="65" charset="-120"/>
              </a:rPr>
              <a:t>一闋</a:t>
            </a:r>
            <a:r>
              <a:rPr lang="zh-TW" altLang="en-US" sz="2800">
                <a:latin typeface="標楷體" pitchFamily="65" charset="-120"/>
                <a:ea typeface="標楷體" pitchFamily="65" charset="-120"/>
              </a:rPr>
              <a:t>」，若有分段，可稱「上片」、「下片」。 </a:t>
            </a:r>
          </a:p>
          <a:p>
            <a:pPr algn="just" hangingPunct="0"/>
            <a:r>
              <a:rPr lang="zh-TW" altLang="en-US" sz="2800">
                <a:latin typeface="標楷體" pitchFamily="65" charset="-120"/>
                <a:ea typeface="標楷體" pitchFamily="65" charset="-120"/>
              </a:rPr>
              <a:t>　　每闋詞皆有調名，稱詞牌或詞調。為配合不同的樂曲歌唱，每個詞牌的句數、</a:t>
            </a:r>
            <a:r>
              <a:rPr lang="zh-TW" altLang="en-US" sz="2800" b="1">
                <a:solidFill>
                  <a:srgbClr val="CC0000"/>
                </a:solidFill>
                <a:latin typeface="標楷體" pitchFamily="65" charset="-120"/>
                <a:ea typeface="標楷體" pitchFamily="65" charset="-120"/>
              </a:rPr>
              <a:t>每句的字數、每字的平仄，以及用韻的位置，皆有一定的格式。</a:t>
            </a:r>
            <a:r>
              <a:rPr lang="zh-TW" altLang="en-US" sz="2800">
                <a:latin typeface="標楷體" pitchFamily="65" charset="-120"/>
                <a:ea typeface="標楷體" pitchFamily="65" charset="-120"/>
              </a:rPr>
              <a:t>填詞的人要遵守這一詞牌的格律，依其句法、聲調而作，所以叫做「</a:t>
            </a:r>
            <a:r>
              <a:rPr lang="zh-TW" altLang="en-US" sz="2800" b="1">
                <a:solidFill>
                  <a:srgbClr val="6600CC"/>
                </a:solidFill>
                <a:latin typeface="標楷體" pitchFamily="65" charset="-120"/>
                <a:ea typeface="標楷體" pitchFamily="65" charset="-120"/>
              </a:rPr>
              <a:t>填詞</a:t>
            </a:r>
            <a:r>
              <a:rPr lang="zh-TW" altLang="en-US" sz="2800">
                <a:latin typeface="標楷體" pitchFamily="65" charset="-120"/>
                <a:ea typeface="標楷體" pitchFamily="65" charset="-120"/>
              </a:rPr>
              <a:t>」。 </a:t>
            </a:r>
          </a:p>
          <a:p>
            <a:pPr algn="just" hangingPunct="0"/>
            <a:r>
              <a:rPr lang="zh-TW" altLang="en-US" sz="2800">
                <a:latin typeface="標楷體" pitchFamily="65" charset="-120"/>
                <a:ea typeface="標楷體" pitchFamily="65" charset="-120"/>
              </a:rPr>
              <a:t>    詞是</a:t>
            </a:r>
            <a:r>
              <a:rPr lang="zh-TW" altLang="en-US" sz="2800" u="sng">
                <a:latin typeface="標楷體" pitchFamily="65" charset="-120"/>
                <a:ea typeface="標楷體" pitchFamily="65" charset="-120"/>
              </a:rPr>
              <a:t>宋代</a:t>
            </a:r>
            <a:r>
              <a:rPr lang="zh-TW" altLang="en-US" sz="2800">
                <a:latin typeface="標楷體" pitchFamily="65" charset="-120"/>
                <a:ea typeface="標楷體" pitchFamily="65" charset="-120"/>
              </a:rPr>
              <a:t>文學的代表，與</a:t>
            </a:r>
            <a:r>
              <a:rPr lang="zh-TW" altLang="en-US" sz="2800" u="sng">
                <a:latin typeface="標楷體" pitchFamily="65" charset="-120"/>
                <a:ea typeface="標楷體" pitchFamily="65" charset="-120"/>
              </a:rPr>
              <a:t>漢</a:t>
            </a:r>
            <a:r>
              <a:rPr lang="zh-TW" altLang="en-US" sz="2800">
                <a:latin typeface="標楷體" pitchFamily="65" charset="-120"/>
                <a:ea typeface="標楷體" pitchFamily="65" charset="-120"/>
              </a:rPr>
              <a:t>賦、</a:t>
            </a:r>
            <a:r>
              <a:rPr lang="zh-TW" altLang="en-US" sz="2800" u="sng">
                <a:latin typeface="標楷體" pitchFamily="65" charset="-120"/>
                <a:ea typeface="標楷體" pitchFamily="65" charset="-120"/>
              </a:rPr>
              <a:t>唐</a:t>
            </a:r>
            <a:r>
              <a:rPr lang="zh-TW" altLang="en-US" sz="2800">
                <a:latin typeface="標楷體" pitchFamily="65" charset="-120"/>
                <a:ea typeface="標楷體" pitchFamily="65" charset="-120"/>
              </a:rPr>
              <a:t>詩、</a:t>
            </a:r>
            <a:r>
              <a:rPr lang="zh-TW" altLang="en-US" sz="2800" u="sng">
                <a:latin typeface="標楷體" pitchFamily="65" charset="-120"/>
                <a:ea typeface="標楷體" pitchFamily="65" charset="-120"/>
              </a:rPr>
              <a:t>元</a:t>
            </a:r>
            <a:r>
              <a:rPr lang="zh-TW" altLang="en-US" sz="2800">
                <a:latin typeface="標楷體" pitchFamily="65" charset="-120"/>
                <a:ea typeface="標楷體" pitchFamily="65" charset="-120"/>
              </a:rPr>
              <a:t>曲並稱為中國四大韻文。 </a:t>
            </a:r>
          </a:p>
        </p:txBody>
      </p:sp>
      <p:grpSp>
        <p:nvGrpSpPr>
          <p:cNvPr id="17410" name="Group 6"/>
          <p:cNvGrpSpPr>
            <a:grpSpLocks/>
          </p:cNvGrpSpPr>
          <p:nvPr/>
        </p:nvGrpSpPr>
        <p:grpSpPr bwMode="auto">
          <a:xfrm>
            <a:off x="8077200" y="1143000"/>
            <a:ext cx="914400" cy="4776788"/>
            <a:chOff x="4896" y="624"/>
            <a:chExt cx="576" cy="3009"/>
          </a:xfrm>
        </p:grpSpPr>
        <p:pic>
          <p:nvPicPr>
            <p:cNvPr id="17411" name="Picture 7" descr="標題框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BFBFB"/>
                </a:clrFrom>
                <a:clrTo>
                  <a:srgbClr val="FBFBFB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896" y="624"/>
              <a:ext cx="576" cy="30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7412" name="Text Box 8"/>
            <p:cNvSpPr txBox="1">
              <a:spLocks noChangeArrowheads="1"/>
            </p:cNvSpPr>
            <p:nvPr/>
          </p:nvSpPr>
          <p:spPr bwMode="auto">
            <a:xfrm>
              <a:off x="4970" y="1392"/>
              <a:ext cx="462" cy="19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eaVert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zh-TW" altLang="en-US" sz="3600">
                  <a:ea typeface="標楷體" pitchFamily="65" charset="-120"/>
                </a:rPr>
                <a:t>語文小視窗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AutoShape 6"/>
          <p:cNvSpPr>
            <a:spLocks noChangeArrowheads="1"/>
          </p:cNvSpPr>
          <p:nvPr/>
        </p:nvSpPr>
        <p:spPr bwMode="auto">
          <a:xfrm>
            <a:off x="755650" y="476250"/>
            <a:ext cx="7704138" cy="1120775"/>
          </a:xfrm>
          <a:prstGeom prst="ellipseRibbon">
            <a:avLst>
              <a:gd name="adj1" fmla="val 25000"/>
              <a:gd name="adj2" fmla="val 50000"/>
              <a:gd name="adj3" fmla="val 12500"/>
            </a:avLst>
          </a:prstGeom>
          <a:solidFill>
            <a:srgbClr val="FFCC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8434" name="Rectangle 4"/>
          <p:cNvSpPr>
            <a:spLocks noGrp="1" noChangeArrowheads="1"/>
          </p:cNvSpPr>
          <p:nvPr>
            <p:ph type="title"/>
          </p:nvPr>
        </p:nvSpPr>
        <p:spPr>
          <a:xfrm>
            <a:off x="323850" y="908050"/>
            <a:ext cx="8229600" cy="1143000"/>
          </a:xfrm>
        </p:spPr>
        <p:txBody>
          <a:bodyPr/>
          <a:lstStyle/>
          <a:p>
            <a:pPr eaLnBrk="1" hangingPunct="1"/>
            <a:r>
              <a:rPr lang="zh-TW" altLang="en-US" sz="3600" b="1" smtClean="0">
                <a:ea typeface="標楷體" pitchFamily="65" charset="-120"/>
              </a:rPr>
              <a:t>詞的產生和發展</a:t>
            </a:r>
            <a:r>
              <a:rPr lang="en-US" altLang="zh-TW" sz="3600" b="1" smtClean="0">
                <a:ea typeface="標楷體" pitchFamily="65" charset="-120"/>
              </a:rPr>
              <a:t>1</a:t>
            </a:r>
            <a:r>
              <a:rPr lang="en-US" altLang="zh-TW" sz="4000" b="1" smtClean="0"/>
              <a:t/>
            </a:r>
            <a:br>
              <a:rPr lang="en-US" altLang="zh-TW" sz="4000" b="1" smtClean="0"/>
            </a:br>
            <a:endParaRPr lang="en-US" altLang="zh-TW" sz="4000" b="1" smtClean="0"/>
          </a:p>
        </p:txBody>
      </p:sp>
      <p:sp>
        <p:nvSpPr>
          <p:cNvPr id="18435" name="Rectangle 5"/>
          <p:cNvSpPr>
            <a:spLocks noGrp="1" noChangeArrowheads="1"/>
          </p:cNvSpPr>
          <p:nvPr>
            <p:ph type="body" orient="vert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sz="2800" smtClean="0">
                <a:latin typeface="標楷體" pitchFamily="65" charset="-120"/>
                <a:ea typeface="標楷體" pitchFamily="65" charset="-120"/>
              </a:rPr>
              <a:t>1 </a:t>
            </a:r>
            <a:r>
              <a:rPr lang="zh-TW" altLang="en-US" sz="2800" smtClean="0">
                <a:latin typeface="標楷體" pitchFamily="65" charset="-120"/>
                <a:ea typeface="標楷體" pitchFamily="65" charset="-120"/>
              </a:rPr>
              <a:t>隋 唐時，漢 魏以來的樂府舊譜已經失傳幾盡，胡樂傳入中國，叫做</a:t>
            </a:r>
            <a:r>
              <a:rPr lang="en-US" altLang="zh-TW" sz="2800" smtClean="0">
                <a:latin typeface="標楷體" pitchFamily="65" charset="-120"/>
                <a:ea typeface="標楷體" pitchFamily="65" charset="-120"/>
              </a:rPr>
              <a:t>﹁</a:t>
            </a:r>
            <a:r>
              <a:rPr lang="zh-TW" altLang="en-US" sz="2800" smtClean="0">
                <a:latin typeface="標楷體" pitchFamily="65" charset="-120"/>
                <a:ea typeface="標楷體" pitchFamily="65" charset="-120"/>
              </a:rPr>
              <a:t>新樂</a:t>
            </a:r>
            <a:r>
              <a:rPr lang="en-US" altLang="zh-TW" sz="2800" smtClean="0">
                <a:latin typeface="標楷體" pitchFamily="65" charset="-120"/>
                <a:ea typeface="標楷體" pitchFamily="65" charset="-120"/>
              </a:rPr>
              <a:t>﹂</a:t>
            </a:r>
            <a:r>
              <a:rPr lang="zh-TW" altLang="en-US" sz="2800" smtClean="0">
                <a:latin typeface="標楷體" pitchFamily="65" charset="-120"/>
                <a:ea typeface="標楷體" pitchFamily="65" charset="-120"/>
              </a:rPr>
              <a:t>，國人喜歡新樂曲調的優美，卻不了解歌詞含意，於是採用其優美曲調，製作新詞以便歌唱，就稱這種配樂的歌詞為</a:t>
            </a:r>
            <a:r>
              <a:rPr lang="en-US" altLang="zh-TW" sz="2800" smtClean="0">
                <a:latin typeface="標楷體" pitchFamily="65" charset="-120"/>
                <a:ea typeface="標楷體" pitchFamily="65" charset="-120"/>
              </a:rPr>
              <a:t>﹁</a:t>
            </a:r>
            <a:r>
              <a:rPr lang="zh-TW" altLang="en-US" sz="2800" b="1" smtClean="0">
                <a:latin typeface="標楷體" pitchFamily="65" charset="-120"/>
                <a:ea typeface="標楷體" pitchFamily="65" charset="-120"/>
              </a:rPr>
              <a:t>曲子詞</a:t>
            </a:r>
            <a:r>
              <a:rPr lang="en-US" altLang="zh-TW" sz="2800" smtClean="0">
                <a:latin typeface="標楷體" pitchFamily="65" charset="-120"/>
                <a:ea typeface="標楷體" pitchFamily="65" charset="-120"/>
              </a:rPr>
              <a:t>﹂</a:t>
            </a:r>
            <a:r>
              <a:rPr lang="zh-TW" altLang="en-US" sz="2800" smtClean="0">
                <a:latin typeface="標楷體" pitchFamily="65" charset="-120"/>
                <a:ea typeface="標楷體" pitchFamily="65" charset="-120"/>
              </a:rPr>
              <a:t>，後來專就文辭部分簡稱為</a:t>
            </a:r>
            <a:r>
              <a:rPr lang="en-US" altLang="zh-TW" sz="2800" smtClean="0">
                <a:latin typeface="標楷體" pitchFamily="65" charset="-120"/>
                <a:ea typeface="標楷體" pitchFamily="65" charset="-120"/>
              </a:rPr>
              <a:t>﹁</a:t>
            </a:r>
            <a:r>
              <a:rPr lang="zh-TW" altLang="en-US" sz="2800" smtClean="0">
                <a:latin typeface="標楷體" pitchFamily="65" charset="-120"/>
                <a:ea typeface="標楷體" pitchFamily="65" charset="-120"/>
              </a:rPr>
              <a:t>詞</a:t>
            </a:r>
            <a:r>
              <a:rPr lang="en-US" altLang="zh-TW" sz="2800" smtClean="0">
                <a:latin typeface="標楷體" pitchFamily="65" charset="-120"/>
                <a:ea typeface="標楷體" pitchFamily="65" charset="-120"/>
              </a:rPr>
              <a:t>﹂</a:t>
            </a:r>
            <a:r>
              <a:rPr lang="zh-TW" altLang="en-US" sz="2800" smtClean="0">
                <a:latin typeface="標楷體" pitchFamily="65" charset="-120"/>
                <a:ea typeface="標楷體" pitchFamily="65" charset="-120"/>
              </a:rPr>
              <a:t>。  </a:t>
            </a:r>
          </a:p>
          <a:p>
            <a:pPr eaLnBrk="1" hangingPunct="1">
              <a:lnSpc>
                <a:spcPct val="90000"/>
              </a:lnSpc>
            </a:pPr>
            <a:r>
              <a:rPr lang="zh-TW" altLang="en-US" sz="2800" smtClean="0">
                <a:latin typeface="標楷體" pitchFamily="65" charset="-120"/>
                <a:ea typeface="標楷體" pitchFamily="65" charset="-120"/>
              </a:rPr>
              <a:t>這種文體產生在</a:t>
            </a:r>
            <a:r>
              <a:rPr lang="en-US" altLang="zh-TW" sz="2800" smtClean="0">
                <a:latin typeface="標楷體" pitchFamily="65" charset="-120"/>
                <a:ea typeface="標楷體" pitchFamily="65" charset="-120"/>
              </a:rPr>
              <a:t>﹁</a:t>
            </a:r>
            <a:r>
              <a:rPr lang="zh-TW" altLang="en-US" sz="2800" smtClean="0">
                <a:latin typeface="標楷體" pitchFamily="65" charset="-120"/>
                <a:ea typeface="標楷體" pitchFamily="65" charset="-120"/>
              </a:rPr>
              <a:t>詩</a:t>
            </a:r>
            <a:r>
              <a:rPr lang="en-US" altLang="zh-TW" sz="2800" smtClean="0">
                <a:latin typeface="標楷體" pitchFamily="65" charset="-120"/>
                <a:ea typeface="標楷體" pitchFamily="65" charset="-120"/>
              </a:rPr>
              <a:t>﹂</a:t>
            </a:r>
            <a:r>
              <a:rPr lang="zh-TW" altLang="en-US" sz="2800" smtClean="0">
                <a:latin typeface="標楷體" pitchFamily="65" charset="-120"/>
                <a:ea typeface="標楷體" pitchFamily="65" charset="-120"/>
              </a:rPr>
              <a:t>之後，叫做</a:t>
            </a:r>
            <a:r>
              <a:rPr lang="en-US" altLang="zh-TW" sz="2800" smtClean="0">
                <a:latin typeface="標楷體" pitchFamily="65" charset="-120"/>
                <a:ea typeface="標楷體" pitchFamily="65" charset="-120"/>
              </a:rPr>
              <a:t>﹁</a:t>
            </a:r>
            <a:r>
              <a:rPr lang="zh-TW" altLang="en-US" sz="2800" b="1" smtClean="0">
                <a:latin typeface="標楷體" pitchFamily="65" charset="-120"/>
                <a:ea typeface="標楷體" pitchFamily="65" charset="-120"/>
              </a:rPr>
              <a:t>詩餘</a:t>
            </a:r>
            <a:r>
              <a:rPr lang="en-US" altLang="zh-TW" sz="2800" smtClean="0">
                <a:latin typeface="標楷體" pitchFamily="65" charset="-120"/>
                <a:ea typeface="標楷體" pitchFamily="65" charset="-120"/>
              </a:rPr>
              <a:t>﹂︵</a:t>
            </a:r>
            <a:r>
              <a:rPr lang="zh-TW" altLang="en-US" sz="2800" smtClean="0">
                <a:latin typeface="標楷體" pitchFamily="65" charset="-120"/>
                <a:ea typeface="標楷體" pitchFamily="65" charset="-120"/>
              </a:rPr>
              <a:t>如范仲淹 范文正公詩餘</a:t>
            </a:r>
            <a:r>
              <a:rPr lang="en-US" altLang="zh-TW" sz="2800" smtClean="0">
                <a:latin typeface="標楷體" pitchFamily="65" charset="-120"/>
                <a:ea typeface="標楷體" pitchFamily="65" charset="-120"/>
              </a:rPr>
              <a:t>︶</a:t>
            </a:r>
            <a:r>
              <a:rPr lang="zh-TW" altLang="en-US" sz="2800" smtClean="0">
                <a:latin typeface="標楷體" pitchFamily="65" charset="-120"/>
                <a:ea typeface="標楷體" pitchFamily="65" charset="-120"/>
              </a:rPr>
              <a:t>；因為原來可配樂歌唱，也叫</a:t>
            </a:r>
            <a:r>
              <a:rPr lang="en-US" altLang="zh-TW" sz="2800" smtClean="0">
                <a:latin typeface="標楷體" pitchFamily="65" charset="-120"/>
                <a:ea typeface="標楷體" pitchFamily="65" charset="-120"/>
              </a:rPr>
              <a:t>﹁</a:t>
            </a:r>
            <a:r>
              <a:rPr lang="zh-TW" altLang="en-US" sz="2800" smtClean="0">
                <a:latin typeface="標楷體" pitchFamily="65" charset="-120"/>
                <a:ea typeface="標楷體" pitchFamily="65" charset="-120"/>
              </a:rPr>
              <a:t>樂府</a:t>
            </a:r>
            <a:r>
              <a:rPr lang="en-US" altLang="zh-TW" sz="2800" smtClean="0">
                <a:latin typeface="標楷體" pitchFamily="65" charset="-120"/>
                <a:ea typeface="標楷體" pitchFamily="65" charset="-120"/>
              </a:rPr>
              <a:t>﹂︵</a:t>
            </a:r>
            <a:r>
              <a:rPr lang="zh-TW" altLang="en-US" sz="2800" smtClean="0">
                <a:latin typeface="標楷體" pitchFamily="65" charset="-120"/>
                <a:ea typeface="標楷體" pitchFamily="65" charset="-120"/>
              </a:rPr>
              <a:t>如蘇軾 東坡樂府</a:t>
            </a:r>
            <a:r>
              <a:rPr lang="en-US" altLang="zh-TW" sz="2800" smtClean="0">
                <a:latin typeface="標楷體" pitchFamily="65" charset="-120"/>
                <a:ea typeface="標楷體" pitchFamily="65" charset="-120"/>
              </a:rPr>
              <a:t>︶</a:t>
            </a:r>
            <a:r>
              <a:rPr lang="zh-TW" altLang="en-US" sz="2800" smtClean="0">
                <a:latin typeface="標楷體" pitchFamily="65" charset="-120"/>
                <a:ea typeface="標楷體" pitchFamily="65" charset="-120"/>
              </a:rPr>
              <a:t>；又因句子長短不齊，所以又叫</a:t>
            </a:r>
            <a:r>
              <a:rPr lang="en-US" altLang="zh-TW" sz="2800" smtClean="0">
                <a:latin typeface="標楷體" pitchFamily="65" charset="-120"/>
                <a:ea typeface="標楷體" pitchFamily="65" charset="-120"/>
              </a:rPr>
              <a:t>﹁</a:t>
            </a:r>
            <a:r>
              <a:rPr lang="zh-TW" altLang="en-US" sz="2800" b="1" smtClean="0">
                <a:latin typeface="標楷體" pitchFamily="65" charset="-120"/>
                <a:ea typeface="標楷體" pitchFamily="65" charset="-120"/>
              </a:rPr>
              <a:t>長短句</a:t>
            </a:r>
            <a:r>
              <a:rPr lang="en-US" altLang="zh-TW" sz="2800" smtClean="0">
                <a:latin typeface="標楷體" pitchFamily="65" charset="-120"/>
                <a:ea typeface="標楷體" pitchFamily="65" charset="-120"/>
              </a:rPr>
              <a:t>﹂︵</a:t>
            </a:r>
            <a:r>
              <a:rPr lang="zh-TW" altLang="en-US" sz="2800" smtClean="0">
                <a:latin typeface="標楷體" pitchFamily="65" charset="-120"/>
                <a:ea typeface="標楷體" pitchFamily="65" charset="-120"/>
              </a:rPr>
              <a:t>如辛棄疾 稼軒長短句</a:t>
            </a:r>
            <a:r>
              <a:rPr lang="en-US" altLang="zh-TW" sz="2800" smtClean="0">
                <a:latin typeface="標楷體" pitchFamily="65" charset="-120"/>
                <a:ea typeface="標楷體" pitchFamily="65" charset="-120"/>
              </a:rPr>
              <a:t>︶</a:t>
            </a:r>
            <a:r>
              <a:rPr lang="zh-TW" altLang="en-US" sz="2800" smtClean="0">
                <a:latin typeface="標楷體" pitchFamily="65" charset="-120"/>
                <a:ea typeface="標楷體" pitchFamily="65" charset="-120"/>
              </a:rPr>
              <a:t>。</a:t>
            </a:r>
          </a:p>
          <a:p>
            <a:pPr eaLnBrk="1" hangingPunct="1">
              <a:lnSpc>
                <a:spcPct val="90000"/>
              </a:lnSpc>
            </a:pPr>
            <a:endParaRPr lang="en-US" altLang="zh-TW" sz="2800" smtClean="0">
              <a:latin typeface="標楷體" pitchFamily="65" charset="-120"/>
              <a:ea typeface="標楷體" pitchFamily="65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908050"/>
            <a:ext cx="4827588" cy="451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58" name="AutoShape 8"/>
          <p:cNvSpPr>
            <a:spLocks noChangeArrowheads="1"/>
          </p:cNvSpPr>
          <p:nvPr/>
        </p:nvSpPr>
        <p:spPr bwMode="auto">
          <a:xfrm>
            <a:off x="4500563" y="1484313"/>
            <a:ext cx="2663825" cy="4681537"/>
          </a:xfrm>
          <a:prstGeom prst="roundRect">
            <a:avLst>
              <a:gd name="adj" fmla="val 16667"/>
            </a:avLst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9459" name="AutoShape 6"/>
          <p:cNvSpPr>
            <a:spLocks noChangeArrowheads="1"/>
          </p:cNvSpPr>
          <p:nvPr/>
        </p:nvSpPr>
        <p:spPr bwMode="auto">
          <a:xfrm>
            <a:off x="755650" y="260350"/>
            <a:ext cx="7704138" cy="1120775"/>
          </a:xfrm>
          <a:prstGeom prst="ellipseRibbon">
            <a:avLst>
              <a:gd name="adj1" fmla="val 25000"/>
              <a:gd name="adj2" fmla="val 50000"/>
              <a:gd name="adj3" fmla="val 12500"/>
            </a:avLst>
          </a:prstGeom>
          <a:solidFill>
            <a:srgbClr val="FFCC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946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TW" altLang="en-US" sz="4000" b="1" smtClean="0">
                <a:ea typeface="標楷體" pitchFamily="65" charset="-120"/>
              </a:rPr>
              <a:t>詞的產生和發展</a:t>
            </a:r>
            <a:r>
              <a:rPr lang="en-US" altLang="zh-TW" sz="4000" b="1" smtClean="0">
                <a:ea typeface="標楷體" pitchFamily="65" charset="-120"/>
              </a:rPr>
              <a:t>2</a:t>
            </a:r>
          </a:p>
        </p:txBody>
      </p:sp>
      <p:sp>
        <p:nvSpPr>
          <p:cNvPr id="19461" name="Rectangle 5"/>
          <p:cNvSpPr>
            <a:spLocks noGrp="1" noChangeArrowheads="1"/>
          </p:cNvSpPr>
          <p:nvPr>
            <p:ph type="body" orient="vert" idx="1"/>
          </p:nvPr>
        </p:nvSpPr>
        <p:spPr>
          <a:xfrm>
            <a:off x="468313" y="1484313"/>
            <a:ext cx="8229600" cy="5373687"/>
          </a:xfrm>
        </p:spPr>
        <p:txBody>
          <a:bodyPr/>
          <a:lstStyle/>
          <a:p>
            <a:pPr eaLnBrk="1" hangingPunct="1"/>
            <a:r>
              <a:rPr lang="en-US" altLang="zh-TW" sz="2800" smtClean="0">
                <a:ea typeface="標楷體" pitchFamily="65" charset="-120"/>
              </a:rPr>
              <a:t>2</a:t>
            </a:r>
            <a:r>
              <a:rPr lang="zh-TW" altLang="en-US" sz="2800" smtClean="0">
                <a:ea typeface="標楷體" pitchFamily="65" charset="-120"/>
              </a:rPr>
              <a:t>詞按字數長短，分</a:t>
            </a:r>
          </a:p>
          <a:p>
            <a:pPr eaLnBrk="1" hangingPunct="1">
              <a:buFontTx/>
              <a:buNone/>
            </a:pPr>
            <a:r>
              <a:rPr lang="en-US" altLang="zh-TW" sz="2800" smtClean="0">
                <a:ea typeface="標楷體" pitchFamily="65" charset="-120"/>
              </a:rPr>
              <a:t>﹁</a:t>
            </a:r>
            <a:r>
              <a:rPr lang="zh-TW" altLang="en-US" sz="2800" smtClean="0">
                <a:ea typeface="標楷體" pitchFamily="65" charset="-120"/>
              </a:rPr>
              <a:t>小令</a:t>
            </a:r>
            <a:r>
              <a:rPr lang="en-US" altLang="zh-TW" sz="2800" smtClean="0">
                <a:ea typeface="標楷體" pitchFamily="65" charset="-120"/>
              </a:rPr>
              <a:t>﹂</a:t>
            </a:r>
            <a:r>
              <a:rPr lang="zh-TW" altLang="en-US" sz="2800" smtClean="0">
                <a:ea typeface="標楷體" pitchFamily="65" charset="-120"/>
              </a:rPr>
              <a:t>、</a:t>
            </a:r>
            <a:r>
              <a:rPr lang="en-US" altLang="zh-TW" sz="2800" smtClean="0">
                <a:ea typeface="標楷體" pitchFamily="65" charset="-120"/>
              </a:rPr>
              <a:t>﹁</a:t>
            </a:r>
            <a:r>
              <a:rPr lang="zh-TW" altLang="en-US" sz="2800" smtClean="0">
                <a:ea typeface="標楷體" pitchFamily="65" charset="-120"/>
              </a:rPr>
              <a:t>中調</a:t>
            </a:r>
            <a:r>
              <a:rPr lang="en-US" altLang="zh-TW" sz="2800" smtClean="0">
                <a:ea typeface="標楷體" pitchFamily="65" charset="-120"/>
              </a:rPr>
              <a:t>﹂</a:t>
            </a:r>
            <a:r>
              <a:rPr lang="zh-TW" altLang="en-US" sz="2800" smtClean="0">
                <a:ea typeface="標楷體" pitchFamily="65" charset="-120"/>
              </a:rPr>
              <a:t>、</a:t>
            </a:r>
          </a:p>
          <a:p>
            <a:pPr eaLnBrk="1" hangingPunct="1">
              <a:buFontTx/>
              <a:buNone/>
            </a:pPr>
            <a:r>
              <a:rPr lang="en-US" altLang="zh-TW" sz="2800" smtClean="0">
                <a:ea typeface="標楷體" pitchFamily="65" charset="-120"/>
              </a:rPr>
              <a:t>﹁</a:t>
            </a:r>
            <a:r>
              <a:rPr lang="zh-TW" altLang="en-US" sz="2800" smtClean="0">
                <a:ea typeface="標楷體" pitchFamily="65" charset="-120"/>
              </a:rPr>
              <a:t>長調</a:t>
            </a:r>
            <a:r>
              <a:rPr lang="en-US" altLang="zh-TW" sz="2800" smtClean="0">
                <a:ea typeface="標楷體" pitchFamily="65" charset="-120"/>
              </a:rPr>
              <a:t>﹂</a:t>
            </a:r>
            <a:r>
              <a:rPr lang="zh-TW" altLang="en-US" sz="2800" smtClean="0">
                <a:ea typeface="標楷體" pitchFamily="65" charset="-120"/>
              </a:rPr>
              <a:t>。</a:t>
            </a:r>
          </a:p>
          <a:p>
            <a:pPr eaLnBrk="1" hangingPunct="1"/>
            <a:r>
              <a:rPr lang="zh-TW" altLang="en-US" smtClean="0">
                <a:ea typeface="標楷體" pitchFamily="65" charset="-120"/>
              </a:rPr>
              <a:t>據前人分法</a:t>
            </a:r>
            <a:r>
              <a:rPr lang="zh-TW" altLang="en-US" smtClean="0"/>
              <a:t>：</a:t>
            </a:r>
            <a:endParaRPr lang="zh-TW" altLang="en-US" smtClean="0">
              <a:ea typeface="標楷體" pitchFamily="65" charset="-120"/>
            </a:endParaRPr>
          </a:p>
          <a:p>
            <a:pPr eaLnBrk="1" hangingPunct="1"/>
            <a:r>
              <a:rPr lang="zh-TW" altLang="en-US" sz="2800" smtClean="0">
                <a:ea typeface="標楷體" pitchFamily="65" charset="-120"/>
              </a:rPr>
              <a:t>五十八字以內為</a:t>
            </a:r>
            <a:r>
              <a:rPr lang="zh-TW" altLang="en-US" sz="2800" smtClean="0">
                <a:solidFill>
                  <a:srgbClr val="CC0000"/>
                </a:solidFill>
                <a:ea typeface="標楷體" pitchFamily="65" charset="-120"/>
              </a:rPr>
              <a:t>小令</a:t>
            </a:r>
            <a:r>
              <a:rPr lang="zh-TW" altLang="en-US" sz="2800" smtClean="0">
                <a:ea typeface="標楷體" pitchFamily="65" charset="-120"/>
              </a:rPr>
              <a:t>，</a:t>
            </a:r>
          </a:p>
          <a:p>
            <a:pPr eaLnBrk="1" hangingPunct="1"/>
            <a:r>
              <a:rPr lang="zh-TW" altLang="en-US" sz="2800" smtClean="0">
                <a:ea typeface="標楷體" pitchFamily="65" charset="-120"/>
              </a:rPr>
              <a:t>五十九字至九十字為</a:t>
            </a:r>
            <a:r>
              <a:rPr lang="zh-TW" altLang="en-US" sz="2800" smtClean="0">
                <a:solidFill>
                  <a:srgbClr val="CC0000"/>
                </a:solidFill>
                <a:ea typeface="標楷體" pitchFamily="65" charset="-120"/>
              </a:rPr>
              <a:t>中調</a:t>
            </a:r>
            <a:r>
              <a:rPr lang="zh-TW" altLang="en-US" sz="2800" smtClean="0">
                <a:ea typeface="標楷體" pitchFamily="65" charset="-120"/>
              </a:rPr>
              <a:t>，</a:t>
            </a:r>
          </a:p>
          <a:p>
            <a:pPr eaLnBrk="1" hangingPunct="1"/>
            <a:r>
              <a:rPr lang="zh-TW" altLang="en-US" sz="2800" smtClean="0">
                <a:ea typeface="標楷體" pitchFamily="65" charset="-120"/>
              </a:rPr>
              <a:t>九十一字以上為</a:t>
            </a:r>
            <a:r>
              <a:rPr lang="zh-TW" altLang="en-US" sz="2800" smtClean="0">
                <a:solidFill>
                  <a:srgbClr val="CC0000"/>
                </a:solidFill>
                <a:ea typeface="標楷體" pitchFamily="65" charset="-120"/>
              </a:rPr>
              <a:t>長調</a:t>
            </a:r>
            <a:r>
              <a:rPr lang="zh-TW" altLang="en-US" sz="2800" smtClean="0">
                <a:ea typeface="標楷體" pitchFamily="65" charset="-120"/>
              </a:rPr>
              <a:t>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836613"/>
            <a:ext cx="4248150" cy="5329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2" name="Picture 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35375" y="836613"/>
            <a:ext cx="5508625" cy="537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3" name="AutoShape 6"/>
          <p:cNvSpPr>
            <a:spLocks noChangeArrowheads="1"/>
          </p:cNvSpPr>
          <p:nvPr/>
        </p:nvSpPr>
        <p:spPr bwMode="auto">
          <a:xfrm>
            <a:off x="755650" y="260350"/>
            <a:ext cx="7704138" cy="1120775"/>
          </a:xfrm>
          <a:prstGeom prst="ellipseRibbon">
            <a:avLst>
              <a:gd name="adj1" fmla="val 25000"/>
              <a:gd name="adj2" fmla="val 50000"/>
              <a:gd name="adj3" fmla="val 12500"/>
            </a:avLst>
          </a:prstGeom>
          <a:solidFill>
            <a:srgbClr val="FFCC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048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TW" altLang="en-US" sz="4000" b="1" smtClean="0">
                <a:ea typeface="標楷體" pitchFamily="65" charset="-120"/>
              </a:rPr>
              <a:t>詞的產生和發展</a:t>
            </a:r>
            <a:r>
              <a:rPr lang="en-US" altLang="zh-TW" sz="4000" b="1" smtClean="0">
                <a:ea typeface="標楷體" pitchFamily="65" charset="-120"/>
              </a:rPr>
              <a:t>3</a:t>
            </a:r>
          </a:p>
        </p:txBody>
      </p:sp>
      <p:sp>
        <p:nvSpPr>
          <p:cNvPr id="20485" name="Rectangle 5"/>
          <p:cNvSpPr>
            <a:spLocks noGrp="1" noChangeArrowheads="1"/>
          </p:cNvSpPr>
          <p:nvPr>
            <p:ph type="body" orient="vert" idx="1"/>
          </p:nvPr>
        </p:nvSpPr>
        <p:spPr/>
        <p:txBody>
          <a:bodyPr/>
          <a:lstStyle/>
          <a:p>
            <a:pPr eaLnBrk="1" hangingPunct="1"/>
            <a:r>
              <a:rPr lang="en-US" altLang="zh-TW" smtClean="0">
                <a:latin typeface="標楷體" pitchFamily="65" charset="-120"/>
                <a:ea typeface="標楷體" pitchFamily="65" charset="-120"/>
              </a:rPr>
              <a:t>3 </a:t>
            </a:r>
            <a:r>
              <a:rPr lang="zh-TW" altLang="en-US" smtClean="0">
                <a:latin typeface="標楷體" pitchFamily="65" charset="-120"/>
                <a:ea typeface="標楷體" pitchFamily="65" charset="-120"/>
              </a:rPr>
              <a:t>中唐、晚唐、五代及北宋初年的詞，大都是小令。</a:t>
            </a:r>
          </a:p>
          <a:p>
            <a:pPr eaLnBrk="1" hangingPunct="1">
              <a:buFontTx/>
              <a:buNone/>
            </a:pPr>
            <a:r>
              <a:rPr lang="zh-TW" altLang="en-US" smtClean="0">
                <a:latin typeface="標楷體" pitchFamily="65" charset="-120"/>
                <a:ea typeface="標楷體" pitchFamily="65" charset="-120"/>
              </a:rPr>
              <a:t>      </a:t>
            </a:r>
            <a:r>
              <a:rPr lang="zh-TW" altLang="en-US" b="1" smtClean="0">
                <a:solidFill>
                  <a:srgbClr val="6600CC"/>
                </a:solidFill>
                <a:latin typeface="標楷體" pitchFamily="65" charset="-120"/>
                <a:ea typeface="標楷體" pitchFamily="65" charset="-120"/>
              </a:rPr>
              <a:t>五代以前</a:t>
            </a:r>
            <a:r>
              <a:rPr lang="zh-TW" altLang="en-US" smtClean="0">
                <a:latin typeface="標楷體" pitchFamily="65" charset="-120"/>
                <a:ea typeface="標楷體" pitchFamily="65" charset="-120"/>
              </a:rPr>
              <a:t>，代表作家如溫庭筠、韋莊、馮延巳等人，</a:t>
            </a:r>
            <a:r>
              <a:rPr lang="zh-TW" altLang="en-US" b="1" smtClean="0">
                <a:solidFill>
                  <a:srgbClr val="6600CC"/>
                </a:solidFill>
                <a:latin typeface="標楷體" pitchFamily="65" charset="-120"/>
                <a:ea typeface="標楷體" pitchFamily="65" charset="-120"/>
              </a:rPr>
              <a:t>內容多是香豔之作，</a:t>
            </a:r>
            <a:r>
              <a:rPr lang="zh-TW" altLang="en-US" b="1" smtClean="0">
                <a:solidFill>
                  <a:srgbClr val="009900"/>
                </a:solidFill>
                <a:latin typeface="標楷體" pitchFamily="65" charset="-120"/>
                <a:ea typeface="標楷體" pitchFamily="65" charset="-120"/>
              </a:rPr>
              <a:t>唯李後主以血淚寫家國破亡的悲痛，感慨深、才分夠，因而擴大了詞的境界。</a:t>
            </a:r>
          </a:p>
          <a:p>
            <a:pPr eaLnBrk="1" hangingPunct="1"/>
            <a:endParaRPr lang="en-US" altLang="zh-TW" smtClean="0">
              <a:latin typeface="標楷體" pitchFamily="65" charset="-120"/>
              <a:ea typeface="標楷體" pitchFamily="65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Picture 7"/>
          <p:cNvPicPr>
            <a:picLocks noChangeAspect="1" noChangeArrowheads="1"/>
          </p:cNvPicPr>
          <p:nvPr/>
        </p:nvPicPr>
        <p:blipFill>
          <a:blip r:embed="rId2"/>
          <a:srcRect l="19469" r="24590"/>
          <a:stretch>
            <a:fillRect/>
          </a:stretch>
        </p:blipFill>
        <p:spPr bwMode="auto">
          <a:xfrm>
            <a:off x="0" y="836613"/>
            <a:ext cx="2376488" cy="5329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6" name="AutoShape 6"/>
          <p:cNvSpPr>
            <a:spLocks noChangeArrowheads="1"/>
          </p:cNvSpPr>
          <p:nvPr/>
        </p:nvSpPr>
        <p:spPr bwMode="auto">
          <a:xfrm>
            <a:off x="755650" y="260350"/>
            <a:ext cx="7704138" cy="1120775"/>
          </a:xfrm>
          <a:prstGeom prst="ellipseRibbon">
            <a:avLst>
              <a:gd name="adj1" fmla="val 25000"/>
              <a:gd name="adj2" fmla="val 50000"/>
              <a:gd name="adj3" fmla="val 12500"/>
            </a:avLst>
          </a:prstGeom>
          <a:solidFill>
            <a:srgbClr val="FFCC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1507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TW" altLang="en-US" sz="4000" b="1" smtClean="0">
                <a:ea typeface="標楷體" pitchFamily="65" charset="-120"/>
              </a:rPr>
              <a:t>詞的產生和發展</a:t>
            </a:r>
            <a:r>
              <a:rPr lang="en-US" altLang="zh-TW" sz="4000" b="1" smtClean="0">
                <a:ea typeface="標楷體" pitchFamily="65" charset="-120"/>
              </a:rPr>
              <a:t>4</a:t>
            </a:r>
          </a:p>
        </p:txBody>
      </p:sp>
      <p:sp>
        <p:nvSpPr>
          <p:cNvPr id="21508" name="Rectangle 5"/>
          <p:cNvSpPr>
            <a:spLocks noGrp="1" noChangeArrowheads="1"/>
          </p:cNvSpPr>
          <p:nvPr>
            <p:ph type="body" orient="vert" idx="1"/>
          </p:nvPr>
        </p:nvSpPr>
        <p:spPr/>
        <p:txBody>
          <a:bodyPr/>
          <a:lstStyle/>
          <a:p>
            <a:pPr eaLnBrk="1" hangingPunct="1"/>
            <a:r>
              <a:rPr lang="en-US" altLang="zh-TW" smtClean="0">
                <a:latin typeface="標楷體" pitchFamily="65" charset="-120"/>
                <a:ea typeface="標楷體" pitchFamily="65" charset="-120"/>
              </a:rPr>
              <a:t>4 </a:t>
            </a:r>
            <a:r>
              <a:rPr lang="zh-TW" altLang="en-US" smtClean="0">
                <a:latin typeface="標楷體" pitchFamily="65" charset="-120"/>
                <a:ea typeface="標楷體" pitchFamily="65" charset="-120"/>
              </a:rPr>
              <a:t>至</a:t>
            </a:r>
            <a:r>
              <a:rPr lang="zh-TW" altLang="en-US" b="1" smtClean="0">
                <a:latin typeface="標楷體" pitchFamily="65" charset="-120"/>
                <a:ea typeface="標楷體" pitchFamily="65" charset="-120"/>
              </a:rPr>
              <a:t>柳永、張先大量創作長調</a:t>
            </a:r>
            <a:r>
              <a:rPr lang="zh-TW" altLang="en-US" smtClean="0">
                <a:latin typeface="標楷體" pitchFamily="65" charset="-120"/>
                <a:ea typeface="標楷體" pitchFamily="65" charset="-120"/>
              </a:rPr>
              <a:t>，於是詞在體制上得以開展，但為了迎合一般人的喜愛，詞的格調皆不高。</a:t>
            </a:r>
          </a:p>
          <a:p>
            <a:pPr eaLnBrk="1" hangingPunct="1"/>
            <a:r>
              <a:rPr lang="zh-TW" altLang="en-US" smtClean="0">
                <a:latin typeface="標楷體" pitchFamily="65" charset="-120"/>
                <a:ea typeface="標楷體" pitchFamily="65" charset="-120"/>
              </a:rPr>
              <a:t>到</a:t>
            </a:r>
            <a:r>
              <a:rPr lang="zh-TW" altLang="en-US" b="1" smtClean="0">
                <a:latin typeface="標楷體" pitchFamily="65" charset="-120"/>
                <a:ea typeface="標楷體" pitchFamily="65" charset="-120"/>
              </a:rPr>
              <a:t>蘇軾</a:t>
            </a:r>
            <a:r>
              <a:rPr lang="zh-TW" altLang="en-US" smtClean="0">
                <a:latin typeface="標楷體" pitchFamily="65" charset="-120"/>
                <a:ea typeface="標楷體" pitchFamily="65" charset="-120"/>
              </a:rPr>
              <a:t>主盟詞壇，他將任何題材都寫進詞裡，</a:t>
            </a:r>
            <a:r>
              <a:rPr lang="zh-TW" altLang="en-US" b="1" smtClean="0">
                <a:latin typeface="標楷體" pitchFamily="65" charset="-120"/>
                <a:ea typeface="標楷體" pitchFamily="65" charset="-120"/>
              </a:rPr>
              <a:t>以寫作詩文的方法來填詞</a:t>
            </a:r>
            <a:r>
              <a:rPr lang="zh-TW" altLang="en-US" smtClean="0">
                <a:latin typeface="標楷體" pitchFamily="65" charset="-120"/>
                <a:ea typeface="標楷體" pitchFamily="65" charset="-120"/>
              </a:rPr>
              <a:t>，豪放雄邁，不受曲律約束，充分表現個性，</a:t>
            </a:r>
            <a:r>
              <a:rPr lang="zh-TW" altLang="en-US" b="1" smtClean="0">
                <a:latin typeface="標楷體" pitchFamily="65" charset="-120"/>
                <a:ea typeface="標楷體" pitchFamily="65" charset="-120"/>
              </a:rPr>
              <a:t>詞的內容才得以充實。南宋的辛棄疾、陸游等，皆受其影響。</a:t>
            </a:r>
          </a:p>
          <a:p>
            <a:pPr eaLnBrk="1" hangingPunct="1"/>
            <a:endParaRPr lang="en-US" altLang="zh-TW" smtClean="0">
              <a:latin typeface="標楷體" pitchFamily="65" charset="-120"/>
              <a:ea typeface="標楷體" pitchFamily="65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908050"/>
            <a:ext cx="9144000" cy="5329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0" name="AutoShape 6"/>
          <p:cNvSpPr>
            <a:spLocks noChangeArrowheads="1"/>
          </p:cNvSpPr>
          <p:nvPr/>
        </p:nvSpPr>
        <p:spPr bwMode="auto">
          <a:xfrm>
            <a:off x="755650" y="260350"/>
            <a:ext cx="7704138" cy="1120775"/>
          </a:xfrm>
          <a:prstGeom prst="ellipseRibbon">
            <a:avLst>
              <a:gd name="adj1" fmla="val 25000"/>
              <a:gd name="adj2" fmla="val 50000"/>
              <a:gd name="adj3" fmla="val 12500"/>
            </a:avLst>
          </a:prstGeom>
          <a:solidFill>
            <a:srgbClr val="FFCC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2531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TW" altLang="en-US" sz="4000" b="1" smtClean="0">
                <a:ea typeface="標楷體" pitchFamily="65" charset="-120"/>
              </a:rPr>
              <a:t>詞的產生和發展</a:t>
            </a:r>
            <a:r>
              <a:rPr lang="en-US" altLang="zh-TW" sz="4000" b="1" smtClean="0">
                <a:ea typeface="標楷體" pitchFamily="65" charset="-120"/>
              </a:rPr>
              <a:t>5</a:t>
            </a:r>
          </a:p>
        </p:txBody>
      </p:sp>
      <p:sp>
        <p:nvSpPr>
          <p:cNvPr id="22532" name="Rectangle 5"/>
          <p:cNvSpPr>
            <a:spLocks noGrp="1" noChangeArrowheads="1"/>
          </p:cNvSpPr>
          <p:nvPr>
            <p:ph type="body" orient="vert" idx="1"/>
          </p:nvPr>
        </p:nvSpPr>
        <p:spPr/>
        <p:txBody>
          <a:bodyPr/>
          <a:lstStyle/>
          <a:p>
            <a:pPr eaLnBrk="1" hangingPunct="1"/>
            <a:r>
              <a:rPr lang="en-US" altLang="zh-TW" b="1" smtClean="0">
                <a:latin typeface="標楷體" pitchFamily="65" charset="-120"/>
                <a:ea typeface="標楷體" pitchFamily="65" charset="-120"/>
              </a:rPr>
              <a:t>5 </a:t>
            </a:r>
            <a:r>
              <a:rPr lang="zh-TW" altLang="en-US" b="1" smtClean="0">
                <a:latin typeface="標楷體" pitchFamily="65" charset="-120"/>
                <a:ea typeface="標楷體" pitchFamily="65" charset="-120"/>
              </a:rPr>
              <a:t>比蘇軾稍後的</a:t>
            </a:r>
            <a:r>
              <a:rPr lang="zh-TW" altLang="en-US" b="1" smtClean="0">
                <a:solidFill>
                  <a:srgbClr val="6600CC"/>
                </a:solidFill>
                <a:latin typeface="標楷體" pitchFamily="65" charset="-120"/>
                <a:ea typeface="標楷體" pitchFamily="65" charset="-120"/>
              </a:rPr>
              <a:t>周邦彥，對音律研究精深，又善於冶鍊字句</a:t>
            </a:r>
            <a:r>
              <a:rPr lang="zh-TW" altLang="en-US" b="1" smtClean="0">
                <a:latin typeface="標楷體" pitchFamily="65" charset="-120"/>
                <a:ea typeface="標楷體" pitchFamily="65" charset="-120"/>
              </a:rPr>
              <a:t>，因</a:t>
            </a:r>
          </a:p>
          <a:p>
            <a:pPr eaLnBrk="1" hangingPunct="1">
              <a:buFontTx/>
              <a:buNone/>
            </a:pPr>
            <a:r>
              <a:rPr lang="zh-TW" altLang="en-US" b="1" smtClean="0">
                <a:latin typeface="標楷體" pitchFamily="65" charset="-120"/>
                <a:ea typeface="標楷體" pitchFamily="65" charset="-120"/>
              </a:rPr>
              <a:t>  此，他的作品字句雅麗，聲律精密，沒有柳永詞語鄙俗的缺點，也沒有蘇軾音律不協的毛病，實在</a:t>
            </a:r>
            <a:r>
              <a:rPr lang="zh-TW" altLang="en-US" b="1" smtClean="0">
                <a:solidFill>
                  <a:srgbClr val="6600CC"/>
                </a:solidFill>
                <a:latin typeface="標楷體" pitchFamily="65" charset="-120"/>
                <a:ea typeface="標楷體" pitchFamily="65" charset="-120"/>
              </a:rPr>
              <a:t>可以說是詞家正宗。</a:t>
            </a:r>
          </a:p>
          <a:p>
            <a:pPr eaLnBrk="1" hangingPunct="1"/>
            <a:r>
              <a:rPr lang="en-US" altLang="zh-TW" b="1" smtClean="0">
                <a:latin typeface="標楷體" pitchFamily="65" charset="-120"/>
                <a:ea typeface="標楷體" pitchFamily="65" charset="-120"/>
              </a:rPr>
              <a:t>6 </a:t>
            </a:r>
            <a:r>
              <a:rPr lang="zh-TW" altLang="en-US" b="1" smtClean="0">
                <a:solidFill>
                  <a:srgbClr val="CC0000"/>
                </a:solidFill>
                <a:latin typeface="標楷體" pitchFamily="65" charset="-120"/>
                <a:ea typeface="標楷體" pitchFamily="65" charset="-120"/>
              </a:rPr>
              <a:t>南宋初的女詞人李清照，</a:t>
            </a:r>
            <a:r>
              <a:rPr lang="zh-TW" altLang="en-US" b="1" smtClean="0">
                <a:latin typeface="標楷體" pitchFamily="65" charset="-120"/>
                <a:ea typeface="標楷體" pitchFamily="65" charset="-120"/>
              </a:rPr>
              <a:t>以詞表達率真的性情及生活遭遇的歡樂或哀苦。格調高尚、內容充實，又能重視音律，在</a:t>
            </a:r>
            <a:r>
              <a:rPr lang="zh-TW" altLang="en-US" b="1" smtClean="0">
                <a:solidFill>
                  <a:srgbClr val="CC0000"/>
                </a:solidFill>
                <a:latin typeface="標楷體" pitchFamily="65" charset="-120"/>
                <a:ea typeface="標楷體" pitchFamily="65" charset="-120"/>
              </a:rPr>
              <a:t>詞的創作上，成就極為卓著。</a:t>
            </a:r>
          </a:p>
          <a:p>
            <a:pPr eaLnBrk="1" hangingPunct="1">
              <a:buFontTx/>
              <a:buNone/>
            </a:pPr>
            <a:endParaRPr lang="zh-TW" altLang="en-US" b="1" smtClean="0">
              <a:latin typeface="標楷體" pitchFamily="65" charset="-120"/>
              <a:ea typeface="標楷體" pitchFamily="65" charset="-120"/>
            </a:endParaRPr>
          </a:p>
          <a:p>
            <a:pPr eaLnBrk="1" hangingPunct="1"/>
            <a:endParaRPr lang="en-US" altLang="zh-TW" b="1" smtClean="0">
              <a:latin typeface="標楷體" pitchFamily="65" charset="-120"/>
              <a:ea typeface="標楷體" pitchFamily="65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14"/>
          <p:cNvSpPr>
            <a:spLocks noChangeArrowheads="1"/>
          </p:cNvSpPr>
          <p:nvPr/>
        </p:nvSpPr>
        <p:spPr bwMode="auto">
          <a:xfrm>
            <a:off x="395288" y="3573463"/>
            <a:ext cx="2089150" cy="22320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pic>
        <p:nvPicPr>
          <p:cNvPr id="23554" name="Picture 1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908050"/>
            <a:ext cx="9144000" cy="5329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5" name="AutoShape 9"/>
          <p:cNvSpPr>
            <a:spLocks noChangeArrowheads="1"/>
          </p:cNvSpPr>
          <p:nvPr/>
        </p:nvSpPr>
        <p:spPr bwMode="auto">
          <a:xfrm>
            <a:off x="6732588" y="908050"/>
            <a:ext cx="1430337" cy="4319588"/>
          </a:xfrm>
          <a:prstGeom prst="verticalScroll">
            <a:avLst>
              <a:gd name="adj" fmla="val 12500"/>
            </a:avLst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vert="eaVert" wrap="none" anchor="ctr"/>
          <a:lstStyle/>
          <a:p>
            <a:endParaRPr lang="zh-TW" altLang="en-US"/>
          </a:p>
        </p:txBody>
      </p:sp>
      <p:sp>
        <p:nvSpPr>
          <p:cNvPr id="23556" name="Rectangle 10"/>
          <p:cNvSpPr>
            <a:spLocks noChangeArrowheads="1"/>
          </p:cNvSpPr>
          <p:nvPr/>
        </p:nvSpPr>
        <p:spPr bwMode="auto">
          <a:xfrm>
            <a:off x="7092950" y="1557338"/>
            <a:ext cx="719138" cy="3240087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pic>
        <p:nvPicPr>
          <p:cNvPr id="23557" name="Picture 1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7676" t="17043"/>
          <a:stretch>
            <a:fillRect/>
          </a:stretch>
        </p:blipFill>
        <p:spPr bwMode="auto">
          <a:xfrm>
            <a:off x="0" y="2636838"/>
            <a:ext cx="3462338" cy="388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8" name="Rectangle 5"/>
          <p:cNvSpPr>
            <a:spLocks noGrp="1" noChangeArrowheads="1"/>
          </p:cNvSpPr>
          <p:nvPr>
            <p:ph type="body" orient="vert" idx="1"/>
          </p:nvPr>
        </p:nvSpPr>
        <p:spPr>
          <a:xfrm>
            <a:off x="395288" y="1196975"/>
            <a:ext cx="7499350" cy="5145088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zh-TW" sz="4400" b="1" smtClean="0">
                <a:latin typeface="標楷體" pitchFamily="65" charset="-120"/>
                <a:ea typeface="標楷體" pitchFamily="65" charset="-120"/>
              </a:rPr>
              <a:t>   </a:t>
            </a:r>
            <a:r>
              <a:rPr lang="zh-TW" altLang="en-US" sz="4400" b="1" smtClean="0">
                <a:latin typeface="標楷體" pitchFamily="65" charset="-120"/>
                <a:ea typeface="標楷體" pitchFamily="65" charset="-120"/>
              </a:rPr>
              <a:t>詞的格律</a:t>
            </a:r>
          </a:p>
          <a:p>
            <a:pPr eaLnBrk="1" hangingPunct="1">
              <a:buFontTx/>
              <a:buNone/>
            </a:pPr>
            <a:r>
              <a:rPr lang="zh-TW" altLang="en-US" smtClean="0">
                <a:latin typeface="標楷體" pitchFamily="65" charset="-120"/>
                <a:ea typeface="標楷體" pitchFamily="65" charset="-120"/>
              </a:rPr>
              <a:t/>
            </a:r>
            <a:br>
              <a:rPr lang="zh-TW" altLang="en-US" smtClean="0">
                <a:latin typeface="標楷體" pitchFamily="65" charset="-120"/>
                <a:ea typeface="標楷體" pitchFamily="65" charset="-120"/>
              </a:rPr>
            </a:br>
            <a:r>
              <a:rPr lang="en-US" altLang="zh-TW" smtClean="0">
                <a:latin typeface="標楷體" pitchFamily="65" charset="-120"/>
                <a:ea typeface="標楷體" pitchFamily="65" charset="-120"/>
              </a:rPr>
              <a:t>1</a:t>
            </a:r>
            <a:r>
              <a:rPr lang="zh-TW" altLang="en-US" smtClean="0">
                <a:latin typeface="標楷體" pitchFamily="65" charset="-120"/>
                <a:ea typeface="標楷體" pitchFamily="65" charset="-120"/>
              </a:rPr>
              <a:t>字數一定</a:t>
            </a:r>
          </a:p>
          <a:p>
            <a:pPr eaLnBrk="1" hangingPunct="1"/>
            <a:r>
              <a:rPr lang="en-US" altLang="zh-TW" smtClean="0">
                <a:latin typeface="標楷體" pitchFamily="65" charset="-120"/>
                <a:ea typeface="標楷體" pitchFamily="65" charset="-120"/>
              </a:rPr>
              <a:t>2</a:t>
            </a:r>
            <a:r>
              <a:rPr lang="zh-TW" altLang="en-US" smtClean="0">
                <a:latin typeface="標楷體" pitchFamily="65" charset="-120"/>
                <a:ea typeface="標楷體" pitchFamily="65" charset="-120"/>
              </a:rPr>
              <a:t>講究平仄</a:t>
            </a:r>
          </a:p>
          <a:p>
            <a:pPr eaLnBrk="1" hangingPunct="1"/>
            <a:r>
              <a:rPr lang="en-US" altLang="zh-TW" smtClean="0">
                <a:latin typeface="標楷體" pitchFamily="65" charset="-120"/>
                <a:ea typeface="標楷體" pitchFamily="65" charset="-120"/>
              </a:rPr>
              <a:t>3</a:t>
            </a:r>
            <a:r>
              <a:rPr lang="zh-TW" altLang="en-US" smtClean="0">
                <a:latin typeface="標楷體" pitchFamily="65" charset="-120"/>
                <a:ea typeface="標楷體" pitchFamily="65" charset="-120"/>
              </a:rPr>
              <a:t>句式參差不齊</a:t>
            </a:r>
          </a:p>
          <a:p>
            <a:pPr eaLnBrk="1" hangingPunct="1"/>
            <a:r>
              <a:rPr lang="en-US" altLang="zh-TW" smtClean="0">
                <a:latin typeface="標楷體" pitchFamily="65" charset="-120"/>
                <a:ea typeface="標楷體" pitchFamily="65" charset="-120"/>
              </a:rPr>
              <a:t>4</a:t>
            </a:r>
            <a:r>
              <a:rPr lang="zh-TW" altLang="en-US" smtClean="0">
                <a:latin typeface="標楷體" pitchFamily="65" charset="-120"/>
                <a:ea typeface="標楷體" pitchFamily="65" charset="-120"/>
              </a:rPr>
              <a:t>押韻的位置各個詞調不同</a:t>
            </a:r>
          </a:p>
          <a:p>
            <a:pPr eaLnBrk="1" hangingPunct="1"/>
            <a:r>
              <a:rPr lang="en-US" altLang="zh-TW" smtClean="0">
                <a:latin typeface="標楷體" pitchFamily="65" charset="-120"/>
                <a:ea typeface="標楷體" pitchFamily="65" charset="-120"/>
              </a:rPr>
              <a:t>5 </a:t>
            </a:r>
            <a:r>
              <a:rPr lang="zh-TW" altLang="en-US" smtClean="0">
                <a:latin typeface="標楷體" pitchFamily="65" charset="-120"/>
                <a:ea typeface="標楷體" pitchFamily="65" charset="-120"/>
              </a:rPr>
              <a:t>詞的對仗可靈活掌握</a:t>
            </a:r>
          </a:p>
          <a:p>
            <a:pPr eaLnBrk="1" hangingPunct="1"/>
            <a:endParaRPr lang="zh-TW" altLang="en-US" smtClean="0">
              <a:latin typeface="標楷體" pitchFamily="65" charset="-120"/>
              <a:ea typeface="標楷體" pitchFamily="65" charset="-120"/>
            </a:endParaRPr>
          </a:p>
          <a:p>
            <a:pPr eaLnBrk="1" hangingPunct="1"/>
            <a:endParaRPr lang="zh-TW" altLang="en-US" smtClean="0">
              <a:latin typeface="標楷體" pitchFamily="65" charset="-120"/>
              <a:ea typeface="標楷體" pitchFamily="65" charset="-120"/>
            </a:endParaRPr>
          </a:p>
          <a:p>
            <a:pPr eaLnBrk="1" hangingPunct="1"/>
            <a:endParaRPr lang="en-US" altLang="zh-TW" smtClean="0">
              <a:latin typeface="標楷體" pitchFamily="65" charset="-120"/>
              <a:ea typeface="標楷體" pitchFamily="65" charset="-120"/>
            </a:endParaRPr>
          </a:p>
        </p:txBody>
      </p:sp>
      <p:grpSp>
        <p:nvGrpSpPr>
          <p:cNvPr id="23559" name="Group 6"/>
          <p:cNvGrpSpPr>
            <a:grpSpLocks/>
          </p:cNvGrpSpPr>
          <p:nvPr/>
        </p:nvGrpSpPr>
        <p:grpSpPr bwMode="auto">
          <a:xfrm>
            <a:off x="8001000" y="1066800"/>
            <a:ext cx="914400" cy="4776788"/>
            <a:chOff x="4896" y="624"/>
            <a:chExt cx="576" cy="3009"/>
          </a:xfrm>
        </p:grpSpPr>
        <p:pic>
          <p:nvPicPr>
            <p:cNvPr id="23560" name="Picture 7" descr="標題框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BFBFB"/>
                </a:clrFrom>
                <a:clrTo>
                  <a:srgbClr val="FBFBFB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896" y="624"/>
              <a:ext cx="576" cy="30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3561" name="Text Box 8"/>
            <p:cNvSpPr txBox="1">
              <a:spLocks noChangeArrowheads="1"/>
            </p:cNvSpPr>
            <p:nvPr/>
          </p:nvSpPr>
          <p:spPr bwMode="auto">
            <a:xfrm>
              <a:off x="4970" y="1392"/>
              <a:ext cx="462" cy="19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eaVert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zh-TW" altLang="en-US" sz="3600">
                  <a:ea typeface="標楷體" pitchFamily="65" charset="-120"/>
                </a:rPr>
                <a:t>補充學習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預設簡報設計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預設簡報設計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預設簡報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889</TotalTime>
  <Words>952</Words>
  <Application>Microsoft Office PowerPoint</Application>
  <PresentationFormat>On-screen Show (4:3)</PresentationFormat>
  <Paragraphs>68</Paragraphs>
  <Slides>10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簡報設計範本</vt:lpstr>
      </vt:variant>
      <vt:variant>
        <vt:i4>1</vt:i4>
      </vt:variant>
      <vt:variant>
        <vt:lpstr>投影片標題</vt:lpstr>
      </vt:variant>
      <vt:variant>
        <vt:i4>10</vt:i4>
      </vt:variant>
    </vt:vector>
  </HeadingPairs>
  <TitlesOfParts>
    <vt:vector size="16" baseType="lpstr">
      <vt:lpstr>Arial</vt:lpstr>
      <vt:lpstr>新細明體</vt:lpstr>
      <vt:lpstr>Calibri</vt:lpstr>
      <vt:lpstr>標楷體</vt:lpstr>
      <vt:lpstr>Wingdings 2</vt:lpstr>
      <vt:lpstr>預設簡報設計</vt:lpstr>
      <vt:lpstr>投影片 1</vt:lpstr>
      <vt:lpstr>投影片 2</vt:lpstr>
      <vt:lpstr>投影片 3</vt:lpstr>
      <vt:lpstr>投影片 4</vt:lpstr>
      <vt:lpstr>詞的產生和發展1 </vt:lpstr>
      <vt:lpstr>詞的產生和發展2</vt:lpstr>
      <vt:lpstr>詞的產生和發展3</vt:lpstr>
      <vt:lpstr>詞的產生和發展4</vt:lpstr>
      <vt:lpstr>詞的產生和發展5</vt:lpstr>
      <vt:lpstr>投影片 10</vt:lpstr>
    </vt:vector>
  </TitlesOfParts>
  <Company>no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投影片 1</dc:title>
  <dc:creator>user</dc:creator>
  <cp:lastModifiedBy>.</cp:lastModifiedBy>
  <cp:revision>150</cp:revision>
  <dcterms:created xsi:type="dcterms:W3CDTF">2005-07-14T19:13:05Z</dcterms:created>
  <dcterms:modified xsi:type="dcterms:W3CDTF">2010-12-08T04:26:39Z</dcterms:modified>
</cp:coreProperties>
</file>